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75" r:id="rId2"/>
    <p:sldId id="323" r:id="rId3"/>
    <p:sldId id="332" r:id="rId4"/>
    <p:sldId id="355" r:id="rId5"/>
    <p:sldId id="366" r:id="rId6"/>
    <p:sldId id="326" r:id="rId7"/>
    <p:sldId id="361" r:id="rId8"/>
    <p:sldId id="365" r:id="rId9"/>
    <p:sldId id="364" r:id="rId10"/>
    <p:sldId id="328" r:id="rId11"/>
    <p:sldId id="367" r:id="rId12"/>
    <p:sldId id="336" r:id="rId13"/>
    <p:sldId id="341" r:id="rId14"/>
    <p:sldId id="309" r:id="rId15"/>
    <p:sldId id="368" r:id="rId16"/>
  </p:sldIdLst>
  <p:sldSz cx="9144000" cy="5143500" type="screen16x9"/>
  <p:notesSz cx="4846638" cy="8805863"/>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3399FF"/>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462" autoAdjust="0"/>
    <p:restoredTop sz="88511" autoAdjust="0"/>
  </p:normalViewPr>
  <p:slideViewPr>
    <p:cSldViewPr>
      <p:cViewPr>
        <p:scale>
          <a:sx n="125" d="100"/>
          <a:sy n="125" d="100"/>
        </p:scale>
        <p:origin x="-330" y="-228"/>
      </p:cViewPr>
      <p:guideLst>
        <p:guide orient="horz" pos="667"/>
        <p:guide orient="horz" pos="1620"/>
        <p:guide orient="horz" pos="1030"/>
        <p:guide orient="horz" pos="383"/>
        <p:guide orient="horz" pos="3072"/>
        <p:guide orient="horz" pos="849"/>
        <p:guide pos="2880"/>
        <p:guide pos="3288"/>
        <p:guide pos="521"/>
        <p:guide pos="204"/>
        <p:guide pos="340"/>
      </p:guideLst>
    </p:cSldViewPr>
  </p:slideViewPr>
  <p:notesTextViewPr>
    <p:cViewPr>
      <p:scale>
        <a:sx n="100" d="100"/>
        <a:sy n="100" d="100"/>
      </p:scale>
      <p:origin x="0" y="0"/>
    </p:cViewPr>
  </p:notesTextViewPr>
  <p:sorterViewPr>
    <p:cViewPr>
      <p:scale>
        <a:sx n="150" d="100"/>
        <a:sy n="1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6" y="2"/>
            <a:ext cx="2100703" cy="440084"/>
          </a:xfrm>
          <a:prstGeom prst="rect">
            <a:avLst/>
          </a:prstGeom>
        </p:spPr>
        <p:txBody>
          <a:bodyPr vert="horz" lIns="75504" tIns="37753" rIns="75504" bIns="37753" rtlCol="0"/>
          <a:lstStyle>
            <a:lvl1pPr algn="l">
              <a:defRPr sz="1100"/>
            </a:lvl1pPr>
          </a:lstStyle>
          <a:p>
            <a:endParaRPr lang="zh-CN" altLang="en-US"/>
          </a:p>
        </p:txBody>
      </p:sp>
      <p:sp>
        <p:nvSpPr>
          <p:cNvPr id="3" name="日期占位符 2"/>
          <p:cNvSpPr>
            <a:spLocks noGrp="1"/>
          </p:cNvSpPr>
          <p:nvPr>
            <p:ph type="dt" sz="quarter" idx="1"/>
          </p:nvPr>
        </p:nvSpPr>
        <p:spPr>
          <a:xfrm>
            <a:off x="2744802" y="2"/>
            <a:ext cx="2100703" cy="440084"/>
          </a:xfrm>
          <a:prstGeom prst="rect">
            <a:avLst/>
          </a:prstGeom>
        </p:spPr>
        <p:txBody>
          <a:bodyPr vert="horz" lIns="75504" tIns="37753" rIns="75504" bIns="37753" rtlCol="0"/>
          <a:lstStyle>
            <a:lvl1pPr algn="r">
              <a:defRPr sz="1100"/>
            </a:lvl1pPr>
          </a:lstStyle>
          <a:p>
            <a:fld id="{F8302BDB-4163-42E6-980A-A4E341A38CE7}" type="datetimeFigureOut">
              <a:rPr lang="zh-CN" altLang="en-US" smtClean="0"/>
              <a:t>2016/4/26</a:t>
            </a:fld>
            <a:endParaRPr lang="zh-CN" altLang="en-US"/>
          </a:p>
        </p:txBody>
      </p:sp>
      <p:sp>
        <p:nvSpPr>
          <p:cNvPr id="4" name="页脚占位符 3"/>
          <p:cNvSpPr>
            <a:spLocks noGrp="1"/>
          </p:cNvSpPr>
          <p:nvPr>
            <p:ph type="ftr" sz="quarter" idx="2"/>
          </p:nvPr>
        </p:nvSpPr>
        <p:spPr>
          <a:xfrm>
            <a:off x="6" y="8364378"/>
            <a:ext cx="2100703" cy="440083"/>
          </a:xfrm>
          <a:prstGeom prst="rect">
            <a:avLst/>
          </a:prstGeom>
        </p:spPr>
        <p:txBody>
          <a:bodyPr vert="horz" lIns="75504" tIns="37753" rIns="75504" bIns="37753" rtlCol="0" anchor="b"/>
          <a:lstStyle>
            <a:lvl1pPr algn="l">
              <a:defRPr sz="1100"/>
            </a:lvl1pPr>
          </a:lstStyle>
          <a:p>
            <a:endParaRPr lang="zh-CN" altLang="en-US"/>
          </a:p>
        </p:txBody>
      </p:sp>
      <p:sp>
        <p:nvSpPr>
          <p:cNvPr id="5" name="灯片编号占位符 4"/>
          <p:cNvSpPr>
            <a:spLocks noGrp="1"/>
          </p:cNvSpPr>
          <p:nvPr>
            <p:ph type="sldNum" sz="quarter" idx="3"/>
          </p:nvPr>
        </p:nvSpPr>
        <p:spPr>
          <a:xfrm>
            <a:off x="2744802" y="8364378"/>
            <a:ext cx="2100703" cy="440083"/>
          </a:xfrm>
          <a:prstGeom prst="rect">
            <a:avLst/>
          </a:prstGeom>
        </p:spPr>
        <p:txBody>
          <a:bodyPr vert="horz" lIns="75504" tIns="37753" rIns="75504" bIns="37753" rtlCol="0" anchor="b"/>
          <a:lstStyle>
            <a:lvl1pPr algn="r">
              <a:defRPr sz="1100"/>
            </a:lvl1pPr>
          </a:lstStyle>
          <a:p>
            <a:fld id="{5EC4D819-FD38-4E76-A02A-1E0247DADF14}" type="slidenum">
              <a:rPr lang="zh-CN" altLang="en-US" smtClean="0"/>
              <a:t>‹#›</a:t>
            </a:fld>
            <a:endParaRPr lang="zh-CN" altLang="en-US"/>
          </a:p>
        </p:txBody>
      </p:sp>
    </p:spTree>
    <p:extLst>
      <p:ext uri="{BB962C8B-B14F-4D97-AF65-F5344CB8AC3E}">
        <p14:creationId xmlns:p14="http://schemas.microsoft.com/office/powerpoint/2010/main" val="37912413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6" y="2"/>
            <a:ext cx="2100703" cy="440084"/>
          </a:xfrm>
          <a:prstGeom prst="rect">
            <a:avLst/>
          </a:prstGeom>
        </p:spPr>
        <p:txBody>
          <a:bodyPr vert="horz" lIns="75504" tIns="37753" rIns="75504" bIns="37753" rtlCol="0"/>
          <a:lstStyle>
            <a:lvl1pPr algn="l">
              <a:defRPr sz="1100"/>
            </a:lvl1pPr>
          </a:lstStyle>
          <a:p>
            <a:endParaRPr lang="zh-CN" altLang="en-US"/>
          </a:p>
        </p:txBody>
      </p:sp>
      <p:sp>
        <p:nvSpPr>
          <p:cNvPr id="3" name="日期占位符 2"/>
          <p:cNvSpPr>
            <a:spLocks noGrp="1"/>
          </p:cNvSpPr>
          <p:nvPr>
            <p:ph type="dt" idx="1"/>
          </p:nvPr>
        </p:nvSpPr>
        <p:spPr>
          <a:xfrm>
            <a:off x="2744802" y="2"/>
            <a:ext cx="2100703" cy="440084"/>
          </a:xfrm>
          <a:prstGeom prst="rect">
            <a:avLst/>
          </a:prstGeom>
        </p:spPr>
        <p:txBody>
          <a:bodyPr vert="horz" lIns="75504" tIns="37753" rIns="75504" bIns="37753" rtlCol="0"/>
          <a:lstStyle>
            <a:lvl1pPr algn="r">
              <a:defRPr sz="1100"/>
            </a:lvl1pPr>
          </a:lstStyle>
          <a:p>
            <a:fld id="{ABF1DD15-DCE4-45D9-9C0F-5DA1A142EFAB}" type="datetimeFigureOut">
              <a:rPr lang="zh-CN" altLang="en-US" smtClean="0"/>
              <a:t>2016/4/26</a:t>
            </a:fld>
            <a:endParaRPr lang="zh-CN" altLang="en-US"/>
          </a:p>
        </p:txBody>
      </p:sp>
      <p:sp>
        <p:nvSpPr>
          <p:cNvPr id="4" name="幻灯片图像占位符 3"/>
          <p:cNvSpPr>
            <a:spLocks noGrp="1" noRot="1" noChangeAspect="1"/>
          </p:cNvSpPr>
          <p:nvPr>
            <p:ph type="sldImg" idx="2"/>
          </p:nvPr>
        </p:nvSpPr>
        <p:spPr>
          <a:xfrm>
            <a:off x="-511175" y="661988"/>
            <a:ext cx="5868988" cy="3300412"/>
          </a:xfrm>
          <a:prstGeom prst="rect">
            <a:avLst/>
          </a:prstGeom>
          <a:noFill/>
          <a:ln w="12700">
            <a:solidFill>
              <a:prstClr val="black"/>
            </a:solidFill>
          </a:ln>
        </p:spPr>
        <p:txBody>
          <a:bodyPr vert="horz" lIns="75504" tIns="37753" rIns="75504" bIns="37753" rtlCol="0" anchor="ctr"/>
          <a:lstStyle/>
          <a:p>
            <a:endParaRPr lang="zh-CN" altLang="en-US"/>
          </a:p>
        </p:txBody>
      </p:sp>
      <p:sp>
        <p:nvSpPr>
          <p:cNvPr id="5" name="备注占位符 4"/>
          <p:cNvSpPr>
            <a:spLocks noGrp="1"/>
          </p:cNvSpPr>
          <p:nvPr>
            <p:ph type="body" sz="quarter" idx="3"/>
          </p:nvPr>
        </p:nvSpPr>
        <p:spPr>
          <a:xfrm>
            <a:off x="484780" y="4182895"/>
            <a:ext cx="3877083" cy="3962145"/>
          </a:xfrm>
          <a:prstGeom prst="rect">
            <a:avLst/>
          </a:prstGeom>
        </p:spPr>
        <p:txBody>
          <a:bodyPr vert="horz" lIns="75504" tIns="37753" rIns="75504" bIns="37753"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6" y="8364378"/>
            <a:ext cx="2100703" cy="440083"/>
          </a:xfrm>
          <a:prstGeom prst="rect">
            <a:avLst/>
          </a:prstGeom>
        </p:spPr>
        <p:txBody>
          <a:bodyPr vert="horz" lIns="75504" tIns="37753" rIns="75504" bIns="37753" rtlCol="0" anchor="b"/>
          <a:lstStyle>
            <a:lvl1pPr algn="l">
              <a:defRPr sz="1100"/>
            </a:lvl1pPr>
          </a:lstStyle>
          <a:p>
            <a:endParaRPr lang="zh-CN" altLang="en-US"/>
          </a:p>
        </p:txBody>
      </p:sp>
      <p:sp>
        <p:nvSpPr>
          <p:cNvPr id="7" name="灯片编号占位符 6"/>
          <p:cNvSpPr>
            <a:spLocks noGrp="1"/>
          </p:cNvSpPr>
          <p:nvPr>
            <p:ph type="sldNum" sz="quarter" idx="5"/>
          </p:nvPr>
        </p:nvSpPr>
        <p:spPr>
          <a:xfrm>
            <a:off x="2744802" y="8364378"/>
            <a:ext cx="2100703" cy="440083"/>
          </a:xfrm>
          <a:prstGeom prst="rect">
            <a:avLst/>
          </a:prstGeom>
        </p:spPr>
        <p:txBody>
          <a:bodyPr vert="horz" lIns="75504" tIns="37753" rIns="75504" bIns="37753" rtlCol="0" anchor="b"/>
          <a:lstStyle>
            <a:lvl1pPr algn="r">
              <a:defRPr sz="1100"/>
            </a:lvl1pPr>
          </a:lstStyle>
          <a:p>
            <a:fld id="{632992E0-C47A-4D85-A3C1-36C29FCF6D23}" type="slidenum">
              <a:rPr lang="zh-CN" altLang="en-US" smtClean="0"/>
              <a:t>‹#›</a:t>
            </a:fld>
            <a:endParaRPr lang="zh-CN" altLang="en-US"/>
          </a:p>
        </p:txBody>
      </p:sp>
    </p:spTree>
    <p:extLst>
      <p:ext uri="{BB962C8B-B14F-4D97-AF65-F5344CB8AC3E}">
        <p14:creationId xmlns:p14="http://schemas.microsoft.com/office/powerpoint/2010/main" val="34955010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632992E0-C47A-4D85-A3C1-36C29FCF6D23}" type="slidenum">
              <a:rPr lang="zh-CN" altLang="en-US" smtClean="0"/>
              <a:t>1</a:t>
            </a:fld>
            <a:endParaRPr lang="zh-CN" altLang="en-US"/>
          </a:p>
        </p:txBody>
      </p:sp>
    </p:spTree>
    <p:extLst>
      <p:ext uri="{BB962C8B-B14F-4D97-AF65-F5344CB8AC3E}">
        <p14:creationId xmlns:p14="http://schemas.microsoft.com/office/powerpoint/2010/main" val="28024273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632992E0-C47A-4D85-A3C1-36C29FCF6D23}" type="slidenum">
              <a:rPr lang="zh-CN" altLang="en-US" smtClean="0"/>
              <a:t>5</a:t>
            </a:fld>
            <a:endParaRPr lang="zh-CN" altLang="en-US"/>
          </a:p>
        </p:txBody>
      </p:sp>
    </p:spTree>
    <p:extLst>
      <p:ext uri="{BB962C8B-B14F-4D97-AF65-F5344CB8AC3E}">
        <p14:creationId xmlns:p14="http://schemas.microsoft.com/office/powerpoint/2010/main" val="38244409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32992E0-C47A-4D85-A3C1-36C29FCF6D23}" type="slidenum">
              <a:rPr lang="zh-CN" altLang="en-US" smtClean="0"/>
              <a:t>14</a:t>
            </a:fld>
            <a:endParaRPr lang="zh-CN" altLang="en-US"/>
          </a:p>
        </p:txBody>
      </p:sp>
    </p:spTree>
    <p:extLst>
      <p:ext uri="{BB962C8B-B14F-4D97-AF65-F5344CB8AC3E}">
        <p14:creationId xmlns:p14="http://schemas.microsoft.com/office/powerpoint/2010/main" val="22238086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32992E0-C47A-4D85-A3C1-36C29FCF6D23}" type="slidenum">
              <a:rPr lang="zh-CN" altLang="en-US" smtClean="0"/>
              <a:t>15</a:t>
            </a:fld>
            <a:endParaRPr lang="zh-CN" altLang="en-US"/>
          </a:p>
        </p:txBody>
      </p:sp>
    </p:spTree>
    <p:extLst>
      <p:ext uri="{BB962C8B-B14F-4D97-AF65-F5344CB8AC3E}">
        <p14:creationId xmlns:p14="http://schemas.microsoft.com/office/powerpoint/2010/main" val="22238086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7819"/>
            <a:ext cx="7772400" cy="1102519"/>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B2B607B3-F9A6-4446-9A77-53A4CF66C068}" type="datetimeFigureOut">
              <a:rPr lang="zh-CN" altLang="en-US" smtClean="0"/>
              <a:t>2016/4/26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6EA8147-2391-485F-8719-FE7FFFE1DD06}" type="slidenum">
              <a:rPr lang="zh-CN" altLang="en-US" smtClean="0"/>
              <a:t>‹#›</a:t>
            </a:fld>
            <a:endParaRPr lang="zh-CN" altLang="en-US"/>
          </a:p>
        </p:txBody>
      </p:sp>
    </p:spTree>
    <p:extLst>
      <p:ext uri="{BB962C8B-B14F-4D97-AF65-F5344CB8AC3E}">
        <p14:creationId xmlns:p14="http://schemas.microsoft.com/office/powerpoint/2010/main" val="32491744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607B3-F9A6-4446-9A77-53A4CF66C068}" type="datetimeFigureOut">
              <a:rPr lang="zh-CN" altLang="en-US" smtClean="0"/>
              <a:t>2016/4/26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6EA8147-2391-485F-8719-FE7FFFE1DD06}" type="slidenum">
              <a:rPr lang="zh-CN" altLang="en-US" smtClean="0"/>
              <a:t>‹#›</a:t>
            </a:fld>
            <a:endParaRPr lang="zh-CN" altLang="en-US"/>
          </a:p>
        </p:txBody>
      </p:sp>
    </p:spTree>
    <p:extLst>
      <p:ext uri="{BB962C8B-B14F-4D97-AF65-F5344CB8AC3E}">
        <p14:creationId xmlns:p14="http://schemas.microsoft.com/office/powerpoint/2010/main" val="1702184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5979"/>
            <a:ext cx="2057400" cy="4388644"/>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5979"/>
            <a:ext cx="6019800" cy="4388644"/>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607B3-F9A6-4446-9A77-53A4CF66C068}" type="datetimeFigureOut">
              <a:rPr lang="zh-CN" altLang="en-US" smtClean="0"/>
              <a:t>2016/4/26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6EA8147-2391-485F-8719-FE7FFFE1DD06}" type="slidenum">
              <a:rPr lang="zh-CN" altLang="en-US" smtClean="0"/>
              <a:t>‹#›</a:t>
            </a:fld>
            <a:endParaRPr lang="zh-CN" altLang="en-US"/>
          </a:p>
        </p:txBody>
      </p:sp>
    </p:spTree>
    <p:extLst>
      <p:ext uri="{BB962C8B-B14F-4D97-AF65-F5344CB8AC3E}">
        <p14:creationId xmlns:p14="http://schemas.microsoft.com/office/powerpoint/2010/main" val="466153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2B607B3-F9A6-4446-9A77-53A4CF66C068}" type="datetimeFigureOut">
              <a:rPr lang="zh-CN" altLang="en-US" smtClean="0"/>
              <a:t>2016/4/26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6EA8147-2391-485F-8719-FE7FFFE1DD06}" type="slidenum">
              <a:rPr lang="zh-CN" altLang="en-US" smtClean="0"/>
              <a:t>‹#›</a:t>
            </a:fld>
            <a:endParaRPr lang="zh-CN" altLang="en-US"/>
          </a:p>
        </p:txBody>
      </p:sp>
    </p:spTree>
    <p:extLst>
      <p:ext uri="{BB962C8B-B14F-4D97-AF65-F5344CB8AC3E}">
        <p14:creationId xmlns:p14="http://schemas.microsoft.com/office/powerpoint/2010/main" val="1333811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6"/>
            <a:ext cx="7772400" cy="1021556"/>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B2B607B3-F9A6-4446-9A77-53A4CF66C068}" type="datetimeFigureOut">
              <a:rPr lang="zh-CN" altLang="en-US" smtClean="0"/>
              <a:t>2016/4/26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6EA8147-2391-485F-8719-FE7FFFE1DD06}" type="slidenum">
              <a:rPr lang="zh-CN" altLang="en-US" smtClean="0"/>
              <a:t>‹#›</a:t>
            </a:fld>
            <a:endParaRPr lang="zh-CN" altLang="en-US"/>
          </a:p>
        </p:txBody>
      </p:sp>
    </p:spTree>
    <p:extLst>
      <p:ext uri="{BB962C8B-B14F-4D97-AF65-F5344CB8AC3E}">
        <p14:creationId xmlns:p14="http://schemas.microsoft.com/office/powerpoint/2010/main" val="341366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B2B607B3-F9A6-4446-9A77-53A4CF66C068}" type="datetimeFigureOut">
              <a:rPr lang="zh-CN" altLang="en-US" smtClean="0"/>
              <a:t>2016/4/26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6EA8147-2391-485F-8719-FE7FFFE1DD06}" type="slidenum">
              <a:rPr lang="zh-CN" altLang="en-US" smtClean="0"/>
              <a:t>‹#›</a:t>
            </a:fld>
            <a:endParaRPr lang="zh-CN" altLang="en-US"/>
          </a:p>
        </p:txBody>
      </p:sp>
    </p:spTree>
    <p:extLst>
      <p:ext uri="{BB962C8B-B14F-4D97-AF65-F5344CB8AC3E}">
        <p14:creationId xmlns:p14="http://schemas.microsoft.com/office/powerpoint/2010/main" val="3148086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B2B607B3-F9A6-4446-9A77-53A4CF66C068}" type="datetimeFigureOut">
              <a:rPr lang="zh-CN" altLang="en-US" smtClean="0"/>
              <a:t>2016/4/26</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16EA8147-2391-485F-8719-FE7FFFE1DD06}" type="slidenum">
              <a:rPr lang="zh-CN" altLang="en-US" smtClean="0"/>
              <a:t>‹#›</a:t>
            </a:fld>
            <a:endParaRPr lang="zh-CN" altLang="en-US"/>
          </a:p>
        </p:txBody>
      </p:sp>
    </p:spTree>
    <p:extLst>
      <p:ext uri="{BB962C8B-B14F-4D97-AF65-F5344CB8AC3E}">
        <p14:creationId xmlns:p14="http://schemas.microsoft.com/office/powerpoint/2010/main" val="2206295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B2B607B3-F9A6-4446-9A77-53A4CF66C068}" type="datetimeFigureOut">
              <a:rPr lang="zh-CN" altLang="en-US" smtClean="0"/>
              <a:t>2016/4/26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16EA8147-2391-485F-8719-FE7FFFE1DD06}" type="slidenum">
              <a:rPr lang="zh-CN" altLang="en-US" smtClean="0"/>
              <a:t>‹#›</a:t>
            </a:fld>
            <a:endParaRPr lang="zh-CN" altLang="en-US"/>
          </a:p>
        </p:txBody>
      </p:sp>
    </p:spTree>
    <p:extLst>
      <p:ext uri="{BB962C8B-B14F-4D97-AF65-F5344CB8AC3E}">
        <p14:creationId xmlns:p14="http://schemas.microsoft.com/office/powerpoint/2010/main" val="1830426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B2B607B3-F9A6-4446-9A77-53A4CF66C068}" type="datetimeFigureOut">
              <a:rPr lang="zh-CN" altLang="en-US" smtClean="0"/>
              <a:t>2016/4/26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6EA8147-2391-485F-8719-FE7FFFE1DD06}" type="slidenum">
              <a:rPr lang="zh-CN" altLang="en-US" smtClean="0"/>
              <a:t>‹#›</a:t>
            </a:fld>
            <a:endParaRPr lang="zh-CN" altLang="en-US"/>
          </a:p>
        </p:txBody>
      </p:sp>
    </p:spTree>
    <p:extLst>
      <p:ext uri="{BB962C8B-B14F-4D97-AF65-F5344CB8AC3E}">
        <p14:creationId xmlns:p14="http://schemas.microsoft.com/office/powerpoint/2010/main" val="40505727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787"/>
            <a:ext cx="3008313" cy="871538"/>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B2B607B3-F9A6-4446-9A77-53A4CF66C068}" type="datetimeFigureOut">
              <a:rPr lang="zh-CN" altLang="en-US" smtClean="0"/>
              <a:t>2016/4/26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6EA8147-2391-485F-8719-FE7FFFE1DD06}" type="slidenum">
              <a:rPr lang="zh-CN" altLang="en-US" smtClean="0"/>
              <a:t>‹#›</a:t>
            </a:fld>
            <a:endParaRPr lang="zh-CN" altLang="en-US"/>
          </a:p>
        </p:txBody>
      </p:sp>
    </p:spTree>
    <p:extLst>
      <p:ext uri="{BB962C8B-B14F-4D97-AF65-F5344CB8AC3E}">
        <p14:creationId xmlns:p14="http://schemas.microsoft.com/office/powerpoint/2010/main" val="26838099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0"/>
            <a:ext cx="5486400" cy="425054"/>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B2B607B3-F9A6-4446-9A77-53A4CF66C068}" type="datetimeFigureOut">
              <a:rPr lang="zh-CN" altLang="en-US" smtClean="0"/>
              <a:t>2016/4/26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6EA8147-2391-485F-8719-FE7FFFE1DD06}" type="slidenum">
              <a:rPr lang="zh-CN" altLang="en-US" smtClean="0"/>
              <a:t>‹#›</a:t>
            </a:fld>
            <a:endParaRPr lang="zh-CN" altLang="en-US"/>
          </a:p>
        </p:txBody>
      </p:sp>
    </p:spTree>
    <p:extLst>
      <p:ext uri="{BB962C8B-B14F-4D97-AF65-F5344CB8AC3E}">
        <p14:creationId xmlns:p14="http://schemas.microsoft.com/office/powerpoint/2010/main" val="25092613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B2B607B3-F9A6-4446-9A77-53A4CF66C068}" type="datetimeFigureOut">
              <a:rPr lang="zh-CN" altLang="en-US" smtClean="0"/>
              <a:t>2016/4/26</a:t>
            </a:fld>
            <a:endParaRPr lang="zh-CN" altLang="en-US"/>
          </a:p>
        </p:txBody>
      </p:sp>
      <p:sp>
        <p:nvSpPr>
          <p:cNvPr id="5" name="页脚占位符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6EA8147-2391-485F-8719-FE7FFFE1DD06}" type="slidenum">
              <a:rPr lang="zh-CN" altLang="en-US" smtClean="0"/>
              <a:t>‹#›</a:t>
            </a:fld>
            <a:endParaRPr lang="zh-CN" altLang="en-US"/>
          </a:p>
        </p:txBody>
      </p:sp>
    </p:spTree>
    <p:extLst>
      <p:ext uri="{BB962C8B-B14F-4D97-AF65-F5344CB8AC3E}">
        <p14:creationId xmlns:p14="http://schemas.microsoft.com/office/powerpoint/2010/main" val="2775836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microsoft.com/office/2007/relationships/hdphoto" Target="../media/hdphoto1.wdp"/></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6.jpeg"/><Relationship Id="rId7" Type="http://schemas.openxmlformats.org/officeDocument/2006/relationships/image" Target="../media/image8.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7.jpeg"/><Relationship Id="rId5" Type="http://schemas.microsoft.com/office/2007/relationships/hdphoto" Target="../media/hdphoto1.wdp"/><Relationship Id="rId4" Type="http://schemas.openxmlformats.org/officeDocument/2006/relationships/image" Target="../media/image2.png"/><Relationship Id="rId9" Type="http://schemas.openxmlformats.org/officeDocument/2006/relationships/image" Target="../media/image10.jpeg"/></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19573" y="1926580"/>
            <a:ext cx="7704856" cy="954107"/>
          </a:xfrm>
          <a:prstGeom prst="rect">
            <a:avLst/>
          </a:prstGeom>
          <a:noFill/>
        </p:spPr>
        <p:txBody>
          <a:bodyPr wrap="square" rtlCol="0">
            <a:spAutoFit/>
          </a:bodyPr>
          <a:lstStyle/>
          <a:p>
            <a:pPr algn="ctr"/>
            <a:r>
              <a:rPr lang="en-US" altLang="zh-CN" sz="2800" dirty="0" smtClean="0">
                <a:solidFill>
                  <a:schemeClr val="bg1"/>
                </a:solidFill>
                <a:latin typeface="Arial" pitchFamily="34" charset="0"/>
                <a:ea typeface="微软雅黑" pitchFamily="34" charset="-122"/>
                <a:cs typeface="Arial" pitchFamily="34" charset="0"/>
              </a:rPr>
              <a:t>China International Software &amp; Information Service Fair 2016</a:t>
            </a:r>
            <a:endParaRPr lang="zh-CN" altLang="en-US" sz="2800" dirty="0">
              <a:solidFill>
                <a:schemeClr val="bg1"/>
              </a:solidFill>
              <a:latin typeface="Arial" pitchFamily="34" charset="0"/>
              <a:ea typeface="微软雅黑" pitchFamily="34" charset="-122"/>
              <a:cs typeface="Arial" pitchFamily="34" charset="0"/>
            </a:endParaRPr>
          </a:p>
        </p:txBody>
      </p:sp>
      <p:sp>
        <p:nvSpPr>
          <p:cNvPr id="3" name="TextBox 2"/>
          <p:cNvSpPr txBox="1"/>
          <p:nvPr/>
        </p:nvSpPr>
        <p:spPr>
          <a:xfrm>
            <a:off x="3855298" y="3219822"/>
            <a:ext cx="1433406" cy="276999"/>
          </a:xfrm>
          <a:prstGeom prst="rect">
            <a:avLst/>
          </a:prstGeom>
          <a:noFill/>
        </p:spPr>
        <p:txBody>
          <a:bodyPr wrap="none" rtlCol="0">
            <a:spAutoFit/>
          </a:bodyPr>
          <a:lstStyle/>
          <a:p>
            <a:r>
              <a:rPr lang="en-US" altLang="zh-CN" sz="1200" dirty="0" smtClean="0">
                <a:solidFill>
                  <a:schemeClr val="bg1">
                    <a:lumMod val="95000"/>
                  </a:schemeClr>
                </a:solidFill>
                <a:latin typeface="微软雅黑" pitchFamily="34" charset="-122"/>
                <a:ea typeface="微软雅黑" pitchFamily="34" charset="-122"/>
                <a:cs typeface="Arial" pitchFamily="34" charset="0"/>
              </a:rPr>
              <a:t>June 16-19, 2016</a:t>
            </a:r>
            <a:endParaRPr lang="zh-CN" altLang="en-US" sz="1200" dirty="0">
              <a:solidFill>
                <a:schemeClr val="bg1">
                  <a:lumMod val="95000"/>
                </a:schemeClr>
              </a:solidFill>
              <a:latin typeface="微软雅黑" pitchFamily="34" charset="-122"/>
              <a:ea typeface="微软雅黑" pitchFamily="34" charset="-122"/>
              <a:cs typeface="Arial" pitchFamily="34" charset="0"/>
            </a:endParaRPr>
          </a:p>
        </p:txBody>
      </p:sp>
      <p:sp>
        <p:nvSpPr>
          <p:cNvPr id="4" name="TextBox 3"/>
          <p:cNvSpPr txBox="1"/>
          <p:nvPr/>
        </p:nvSpPr>
        <p:spPr>
          <a:xfrm>
            <a:off x="3997164" y="3662903"/>
            <a:ext cx="1149674" cy="276999"/>
          </a:xfrm>
          <a:prstGeom prst="rect">
            <a:avLst/>
          </a:prstGeom>
          <a:noFill/>
        </p:spPr>
        <p:txBody>
          <a:bodyPr wrap="none" rtlCol="0">
            <a:spAutoFit/>
          </a:bodyPr>
          <a:lstStyle/>
          <a:p>
            <a:pPr algn="ctr"/>
            <a:r>
              <a:rPr lang="en-US" altLang="zh-CN" sz="1200" dirty="0" smtClean="0">
                <a:solidFill>
                  <a:schemeClr val="bg1">
                    <a:lumMod val="95000"/>
                  </a:schemeClr>
                </a:solidFill>
                <a:latin typeface="微软雅黑" pitchFamily="34" charset="-122"/>
                <a:ea typeface="微软雅黑" pitchFamily="34" charset="-122"/>
                <a:cs typeface="Arial" pitchFamily="34" charset="0"/>
              </a:rPr>
              <a:t>Dalian, China</a:t>
            </a:r>
            <a:endParaRPr lang="zh-CN" altLang="en-US" sz="1200" dirty="0">
              <a:solidFill>
                <a:schemeClr val="bg1">
                  <a:lumMod val="95000"/>
                </a:schemeClr>
              </a:solidFill>
              <a:latin typeface="微软雅黑" pitchFamily="34" charset="-122"/>
              <a:ea typeface="微软雅黑" pitchFamily="34" charset="-122"/>
              <a:cs typeface="Arial" pitchFamily="34" charset="0"/>
            </a:endParaRPr>
          </a:p>
        </p:txBody>
      </p:sp>
      <p:pic>
        <p:nvPicPr>
          <p:cNvPr id="1027" name="Picture 3" descr="D:\MY WORK\FUNDAMENTAL\素材\LOGO2016白.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70337" y="1343148"/>
            <a:ext cx="2203328" cy="30022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503419" y="4443958"/>
            <a:ext cx="8137164" cy="624402"/>
          </a:xfrm>
          <a:prstGeom prst="rect">
            <a:avLst/>
          </a:prstGeom>
          <a:noFill/>
        </p:spPr>
        <p:txBody>
          <a:bodyPr wrap="none" rtlCol="0">
            <a:spAutoFit/>
          </a:bodyPr>
          <a:lstStyle/>
          <a:p>
            <a:pPr algn="ctr">
              <a:lnSpc>
                <a:spcPct val="150000"/>
              </a:lnSpc>
            </a:pPr>
            <a:r>
              <a:rPr lang="en-US" altLang="zh-CN" sz="800" b="1" dirty="0" smtClean="0">
                <a:solidFill>
                  <a:schemeClr val="bg1"/>
                </a:solidFill>
                <a:latin typeface="Arial" pitchFamily="34" charset="0"/>
                <a:cs typeface="Arial" pitchFamily="34" charset="0"/>
              </a:rPr>
              <a:t>Sponsors: </a:t>
            </a:r>
            <a:r>
              <a:rPr lang="en-US" altLang="zh-CN" sz="800" dirty="0" smtClean="0">
                <a:solidFill>
                  <a:schemeClr val="bg1"/>
                </a:solidFill>
                <a:latin typeface="Arial" pitchFamily="34" charset="0"/>
                <a:cs typeface="Arial" pitchFamily="34" charset="0"/>
              </a:rPr>
              <a:t> Ministry </a:t>
            </a:r>
            <a:r>
              <a:rPr lang="en-US" altLang="zh-CN" sz="800" dirty="0">
                <a:solidFill>
                  <a:schemeClr val="bg1"/>
                </a:solidFill>
                <a:latin typeface="Arial" pitchFamily="34" charset="0"/>
                <a:cs typeface="Arial" pitchFamily="34" charset="0"/>
              </a:rPr>
              <a:t>of </a:t>
            </a:r>
            <a:r>
              <a:rPr lang="en-US" altLang="zh-CN" sz="800" dirty="0" smtClean="0">
                <a:solidFill>
                  <a:schemeClr val="bg1"/>
                </a:solidFill>
                <a:latin typeface="Arial" pitchFamily="34" charset="0"/>
                <a:cs typeface="Arial" pitchFamily="34" charset="0"/>
              </a:rPr>
              <a:t>Commerce  |  Ministry </a:t>
            </a:r>
            <a:r>
              <a:rPr lang="en-US" altLang="zh-CN" sz="800" dirty="0">
                <a:solidFill>
                  <a:schemeClr val="bg1"/>
                </a:solidFill>
                <a:latin typeface="Arial" pitchFamily="34" charset="0"/>
                <a:cs typeface="Arial" pitchFamily="34" charset="0"/>
              </a:rPr>
              <a:t>of Science and </a:t>
            </a:r>
            <a:r>
              <a:rPr lang="en-US" altLang="zh-CN" sz="800" dirty="0" smtClean="0">
                <a:solidFill>
                  <a:schemeClr val="bg1"/>
                </a:solidFill>
                <a:latin typeface="Arial" pitchFamily="34" charset="0"/>
                <a:cs typeface="Arial" pitchFamily="34" charset="0"/>
              </a:rPr>
              <a:t>Technology  |  China </a:t>
            </a:r>
            <a:r>
              <a:rPr lang="en-US" altLang="zh-CN" sz="800" dirty="0">
                <a:solidFill>
                  <a:schemeClr val="bg1"/>
                </a:solidFill>
                <a:latin typeface="Arial" pitchFamily="34" charset="0"/>
                <a:cs typeface="Arial" pitchFamily="34" charset="0"/>
              </a:rPr>
              <a:t>Council for the Promotion of </a:t>
            </a:r>
            <a:r>
              <a:rPr lang="en-US" altLang="zh-CN" sz="800" dirty="0" smtClean="0">
                <a:solidFill>
                  <a:schemeClr val="bg1"/>
                </a:solidFill>
                <a:latin typeface="Arial" pitchFamily="34" charset="0"/>
                <a:cs typeface="Arial" pitchFamily="34" charset="0"/>
              </a:rPr>
              <a:t>International Trade |  Liaoning </a:t>
            </a:r>
            <a:r>
              <a:rPr lang="en-US" altLang="zh-CN" sz="800" dirty="0">
                <a:solidFill>
                  <a:schemeClr val="bg1"/>
                </a:solidFill>
                <a:latin typeface="Arial" pitchFamily="34" charset="0"/>
                <a:cs typeface="Arial" pitchFamily="34" charset="0"/>
              </a:rPr>
              <a:t>Provincial People’s </a:t>
            </a:r>
            <a:r>
              <a:rPr lang="en-US" altLang="zh-CN" sz="800" dirty="0" smtClean="0">
                <a:solidFill>
                  <a:schemeClr val="bg1"/>
                </a:solidFill>
                <a:latin typeface="Arial" pitchFamily="34" charset="0"/>
                <a:cs typeface="Arial" pitchFamily="34" charset="0"/>
              </a:rPr>
              <a:t>Government</a:t>
            </a:r>
          </a:p>
          <a:p>
            <a:pPr algn="ctr">
              <a:lnSpc>
                <a:spcPct val="150000"/>
              </a:lnSpc>
            </a:pPr>
            <a:r>
              <a:rPr lang="en-US" altLang="zh-CN" sz="800" b="1" dirty="0" smtClean="0">
                <a:solidFill>
                  <a:schemeClr val="bg1"/>
                </a:solidFill>
                <a:latin typeface="Arial" pitchFamily="34" charset="0"/>
                <a:cs typeface="Arial" pitchFamily="34" charset="0"/>
              </a:rPr>
              <a:t>Organizers:</a:t>
            </a:r>
            <a:r>
              <a:rPr lang="en-US" altLang="zh-CN" sz="800" dirty="0" smtClean="0">
                <a:solidFill>
                  <a:schemeClr val="bg1"/>
                </a:solidFill>
                <a:latin typeface="Arial" pitchFamily="34" charset="0"/>
                <a:cs typeface="Arial" pitchFamily="34" charset="0"/>
              </a:rPr>
              <a:t> Dalian </a:t>
            </a:r>
            <a:r>
              <a:rPr lang="en-US" altLang="zh-CN" sz="800" dirty="0">
                <a:solidFill>
                  <a:schemeClr val="bg1"/>
                </a:solidFill>
                <a:latin typeface="Arial" pitchFamily="34" charset="0"/>
                <a:cs typeface="Arial" pitchFamily="34" charset="0"/>
              </a:rPr>
              <a:t>Municipal </a:t>
            </a:r>
            <a:r>
              <a:rPr lang="en-US" altLang="zh-CN" sz="800" dirty="0" smtClean="0">
                <a:solidFill>
                  <a:schemeClr val="bg1"/>
                </a:solidFill>
                <a:latin typeface="Arial" pitchFamily="34" charset="0"/>
                <a:cs typeface="Arial" pitchFamily="34" charset="0"/>
              </a:rPr>
              <a:t>Government |  China </a:t>
            </a:r>
            <a:r>
              <a:rPr lang="en-US" altLang="zh-CN" sz="800" dirty="0">
                <a:solidFill>
                  <a:schemeClr val="bg1"/>
                </a:solidFill>
                <a:latin typeface="Arial" pitchFamily="34" charset="0"/>
                <a:cs typeface="Arial" pitchFamily="34" charset="0"/>
              </a:rPr>
              <a:t>Association of Trade in </a:t>
            </a:r>
            <a:r>
              <a:rPr lang="en-US" altLang="zh-CN" sz="800" dirty="0" smtClean="0">
                <a:solidFill>
                  <a:schemeClr val="bg1"/>
                </a:solidFill>
                <a:latin typeface="Arial" pitchFamily="34" charset="0"/>
                <a:cs typeface="Arial" pitchFamily="34" charset="0"/>
              </a:rPr>
              <a:t>Service</a:t>
            </a:r>
          </a:p>
          <a:p>
            <a:pPr algn="ctr">
              <a:lnSpc>
                <a:spcPct val="150000"/>
              </a:lnSpc>
            </a:pPr>
            <a:r>
              <a:rPr lang="en-US" altLang="zh-CN" sz="800" b="1" dirty="0" smtClean="0">
                <a:solidFill>
                  <a:schemeClr val="bg1"/>
                </a:solidFill>
                <a:latin typeface="Arial" pitchFamily="34" charset="0"/>
                <a:cs typeface="Arial" pitchFamily="34" charset="0"/>
              </a:rPr>
              <a:t>Secretariat:</a:t>
            </a:r>
            <a:r>
              <a:rPr lang="en-US" altLang="zh-CN" sz="800" dirty="0" smtClean="0">
                <a:solidFill>
                  <a:schemeClr val="bg1"/>
                </a:solidFill>
                <a:latin typeface="Arial" pitchFamily="34" charset="0"/>
                <a:cs typeface="Arial" pitchFamily="34" charset="0"/>
              </a:rPr>
              <a:t> China </a:t>
            </a:r>
            <a:r>
              <a:rPr lang="en-US" altLang="zh-CN" sz="800" dirty="0">
                <a:solidFill>
                  <a:schemeClr val="bg1"/>
                </a:solidFill>
                <a:latin typeface="Arial" pitchFamily="34" charset="0"/>
                <a:cs typeface="Arial" pitchFamily="34" charset="0"/>
              </a:rPr>
              <a:t>International Software and Information </a:t>
            </a:r>
            <a:r>
              <a:rPr lang="en-US" altLang="zh-CN" sz="800" dirty="0" smtClean="0">
                <a:solidFill>
                  <a:schemeClr val="bg1"/>
                </a:solidFill>
                <a:latin typeface="Arial" pitchFamily="34" charset="0"/>
                <a:cs typeface="Arial" pitchFamily="34" charset="0"/>
              </a:rPr>
              <a:t>Service Center</a:t>
            </a:r>
            <a:endParaRPr lang="zh-CN" altLang="en-US" sz="800" dirty="0">
              <a:solidFill>
                <a:schemeClr val="bg1"/>
              </a:solidFill>
              <a:latin typeface="微软雅黑" pitchFamily="34" charset="-122"/>
              <a:ea typeface="微软雅黑" pitchFamily="34" charset="-122"/>
              <a:cs typeface="Arial" pitchFamily="34" charset="0"/>
            </a:endParaRPr>
          </a:p>
        </p:txBody>
      </p:sp>
    </p:spTree>
    <p:extLst>
      <p:ext uri="{BB962C8B-B14F-4D97-AF65-F5344CB8AC3E}">
        <p14:creationId xmlns:p14="http://schemas.microsoft.com/office/powerpoint/2010/main" val="6416240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539874" y="1263987"/>
            <a:ext cx="4032126" cy="3416320"/>
          </a:xfrm>
          <a:prstGeom prst="rect">
            <a:avLst/>
          </a:prstGeom>
        </p:spPr>
        <p:txBody>
          <a:bodyPr wrap="square">
            <a:spAutoFit/>
          </a:bodyPr>
          <a:lstStyle/>
          <a:p>
            <a:pPr>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09.00-17.30, June 16, 2016</a:t>
            </a:r>
            <a:endParaRPr lang="en-US" altLang="zh-CN" sz="900" dirty="0">
              <a:solidFill>
                <a:schemeClr val="bg1"/>
              </a:solidFill>
              <a:latin typeface="Arial" panose="020B0604020202020204" pitchFamily="34" charset="0"/>
              <a:ea typeface="微软雅黑" pitchFamily="34" charset="-122"/>
              <a:cs typeface="Arial" panose="020B0604020202020204" pitchFamily="34" charset="0"/>
            </a:endParaRPr>
          </a:p>
          <a:p>
            <a:pPr>
              <a:lnSpc>
                <a:spcPct val="150000"/>
              </a:lnSpc>
            </a:pPr>
            <a:r>
              <a:rPr lang="en-US" altLang="zh-CN" sz="900" b="1" dirty="0" smtClean="0">
                <a:solidFill>
                  <a:schemeClr val="bg1"/>
                </a:solidFill>
                <a:latin typeface="Arial" panose="020B0604020202020204" pitchFamily="34" charset="0"/>
                <a:ea typeface="微软雅黑" pitchFamily="34" charset="-122"/>
                <a:cs typeface="Arial" panose="020B0604020202020204" pitchFamily="34" charset="0"/>
              </a:rPr>
              <a:t>Digital Synergy and Smart Innovation</a:t>
            </a:r>
            <a:endParaRPr lang="zh-CN" altLang="en-US" sz="900" b="1" dirty="0">
              <a:solidFill>
                <a:schemeClr val="bg1"/>
              </a:solidFill>
              <a:latin typeface="Arial" panose="020B0604020202020204" pitchFamily="34" charset="0"/>
              <a:ea typeface="微软雅黑" pitchFamily="34" charset="-122"/>
              <a:cs typeface="Arial" panose="020B0604020202020204" pitchFamily="34" charset="0"/>
            </a:endParaRPr>
          </a:p>
          <a:p>
            <a:pPr>
              <a:lnSpc>
                <a:spcPct val="150000"/>
              </a:lnSpc>
            </a:pPr>
            <a:endParaRPr lang="en-US" altLang="zh-CN" sz="900" dirty="0">
              <a:solidFill>
                <a:schemeClr val="bg1"/>
              </a:solidFill>
              <a:latin typeface="Arial" panose="020B0604020202020204" pitchFamily="34" charset="0"/>
              <a:ea typeface="微软雅黑" pitchFamily="34" charset="-122"/>
              <a:cs typeface="Arial" panose="020B0604020202020204" pitchFamily="34" charset="0"/>
            </a:endParaRPr>
          </a:p>
          <a:p>
            <a:pPr>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With the release of the 13</a:t>
            </a:r>
            <a:r>
              <a:rPr lang="en-US" altLang="zh-CN" sz="900" baseline="30000" dirty="0" smtClean="0">
                <a:solidFill>
                  <a:schemeClr val="bg1"/>
                </a:solidFill>
                <a:latin typeface="Arial" panose="020B0604020202020204" pitchFamily="34" charset="0"/>
                <a:ea typeface="微软雅黑" pitchFamily="34" charset="-122"/>
                <a:cs typeface="Arial" panose="020B0604020202020204" pitchFamily="34" charset="0"/>
              </a:rPr>
              <a:t>th</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 5-Years’ Plan of China, and the Strategy for the Belt and Road, China’s software and information service industry in standing on critical turning point.   The potential demands in China’s sustainable development and digital economic transformation present huge opportunities for big data, internet, </a:t>
            </a:r>
            <a:r>
              <a:rPr lang="en-US" altLang="zh-CN" sz="900" dirty="0" err="1" smtClean="0">
                <a:solidFill>
                  <a:schemeClr val="bg1"/>
                </a:solidFill>
                <a:latin typeface="Arial" panose="020B0604020202020204" pitchFamily="34" charset="0"/>
                <a:ea typeface="微软雅黑" pitchFamily="34" charset="-122"/>
                <a:cs typeface="Arial" panose="020B0604020202020204" pitchFamily="34" charset="0"/>
              </a:rPr>
              <a:t>IoT</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 smart city, AI, and digital technologies.  </a:t>
            </a:r>
          </a:p>
          <a:p>
            <a:pPr>
              <a:lnSpc>
                <a:spcPct val="150000"/>
              </a:lnSpc>
            </a:pPr>
            <a:endParaRPr lang="en-US" altLang="zh-CN" sz="900" dirty="0">
              <a:solidFill>
                <a:schemeClr val="bg1"/>
              </a:solidFill>
              <a:latin typeface="Arial" panose="020B0604020202020204" pitchFamily="34" charset="0"/>
              <a:ea typeface="微软雅黑" pitchFamily="34" charset="-122"/>
              <a:cs typeface="Arial" panose="020B0604020202020204" pitchFamily="34" charset="0"/>
            </a:endParaRPr>
          </a:p>
          <a:p>
            <a:pPr>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In the digital transformation, software and information service play a major role.  China International Software and Information Service Forum &amp; Entrepreneurs’ Summit invites government leaders, entrepreneurs in IT sector and conventional sectors, senior executives and recognized experts from all over the globe, to share their perspectives on the latest trends, and the strategies for the oncoming smart era.</a:t>
            </a:r>
            <a:endParaRPr lang="zh-CN" altLang="en-US" sz="900" dirty="0">
              <a:solidFill>
                <a:schemeClr val="bg1"/>
              </a:solidFill>
              <a:latin typeface="Arial" panose="020B0604020202020204" pitchFamily="34" charset="0"/>
              <a:ea typeface="微软雅黑" pitchFamily="34" charset="-122"/>
              <a:cs typeface="Arial" panose="020B0604020202020204" pitchFamily="34" charset="0"/>
            </a:endParaRPr>
          </a:p>
        </p:txBody>
      </p:sp>
      <p:sp>
        <p:nvSpPr>
          <p:cNvPr id="16" name="TextBox 15"/>
          <p:cNvSpPr txBox="1"/>
          <p:nvPr/>
        </p:nvSpPr>
        <p:spPr>
          <a:xfrm>
            <a:off x="309415" y="608013"/>
            <a:ext cx="4910285" cy="523220"/>
          </a:xfrm>
          <a:prstGeom prst="rect">
            <a:avLst/>
          </a:prstGeom>
          <a:noFill/>
        </p:spPr>
        <p:txBody>
          <a:bodyPr wrap="square" rtlCol="0">
            <a:spAutoFit/>
          </a:bodyPr>
          <a:lstStyle/>
          <a:p>
            <a:r>
              <a:rPr lang="en-US" altLang="zh-CN" sz="1400" dirty="0" smtClean="0">
                <a:solidFill>
                  <a:schemeClr val="bg1"/>
                </a:solidFill>
                <a:latin typeface="Arial" panose="020B0604020202020204" pitchFamily="34" charset="0"/>
                <a:ea typeface="微软雅黑" pitchFamily="34" charset="-122"/>
                <a:cs typeface="Arial" panose="020B0604020202020204" pitchFamily="34" charset="0"/>
              </a:rPr>
              <a:t>China International Software and Information Service Forum &amp; Entrepreneurs’ Summit 2016</a:t>
            </a:r>
            <a:endParaRPr lang="zh-CN" altLang="en-US" sz="1400" dirty="0">
              <a:solidFill>
                <a:schemeClr val="bg1"/>
              </a:solidFill>
              <a:latin typeface="Arial" panose="020B0604020202020204" pitchFamily="34" charset="0"/>
              <a:ea typeface="微软雅黑" pitchFamily="34" charset="-122"/>
              <a:cs typeface="Arial" panose="020B0604020202020204" pitchFamily="34" charset="0"/>
            </a:endParaRPr>
          </a:p>
        </p:txBody>
      </p:sp>
      <p:grpSp>
        <p:nvGrpSpPr>
          <p:cNvPr id="18" name="组合 17"/>
          <p:cNvGrpSpPr/>
          <p:nvPr/>
        </p:nvGrpSpPr>
        <p:grpSpPr>
          <a:xfrm>
            <a:off x="5486400" y="0"/>
            <a:ext cx="3657600" cy="5143500"/>
            <a:chOff x="5493149" y="-20538"/>
            <a:chExt cx="3657600" cy="5143500"/>
          </a:xfrm>
        </p:grpSpPr>
        <p:grpSp>
          <p:nvGrpSpPr>
            <p:cNvPr id="19" name="组合 18"/>
            <p:cNvGrpSpPr/>
            <p:nvPr/>
          </p:nvGrpSpPr>
          <p:grpSpPr>
            <a:xfrm>
              <a:off x="5508624" y="123478"/>
              <a:ext cx="3620725" cy="4876800"/>
              <a:chOff x="-14650" y="123478"/>
              <a:chExt cx="9144000" cy="4876800"/>
            </a:xfrm>
          </p:grpSpPr>
          <p:cxnSp>
            <p:nvCxnSpPr>
              <p:cNvPr id="45" name="直接连接符 44"/>
              <p:cNvCxnSpPr/>
              <p:nvPr/>
            </p:nvCxnSpPr>
            <p:spPr>
              <a:xfrm>
                <a:off x="-14650" y="123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6" name="直接连接符 45"/>
              <p:cNvCxnSpPr/>
              <p:nvPr/>
            </p:nvCxnSpPr>
            <p:spPr>
              <a:xfrm>
                <a:off x="-14650" y="275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7" name="直接连接符 46"/>
              <p:cNvCxnSpPr/>
              <p:nvPr/>
            </p:nvCxnSpPr>
            <p:spPr>
              <a:xfrm>
                <a:off x="-14650" y="428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8" name="直接连接符 47"/>
              <p:cNvCxnSpPr/>
              <p:nvPr/>
            </p:nvCxnSpPr>
            <p:spPr>
              <a:xfrm>
                <a:off x="-14650" y="580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9" name="直接连接符 48"/>
              <p:cNvCxnSpPr/>
              <p:nvPr/>
            </p:nvCxnSpPr>
            <p:spPr>
              <a:xfrm>
                <a:off x="-14650" y="733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0" name="直接连接符 49"/>
              <p:cNvCxnSpPr/>
              <p:nvPr/>
            </p:nvCxnSpPr>
            <p:spPr>
              <a:xfrm>
                <a:off x="-14650" y="885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1" name="直接连接符 50"/>
              <p:cNvCxnSpPr/>
              <p:nvPr/>
            </p:nvCxnSpPr>
            <p:spPr>
              <a:xfrm>
                <a:off x="-14650" y="1037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2" name="直接连接符 51"/>
              <p:cNvCxnSpPr/>
              <p:nvPr/>
            </p:nvCxnSpPr>
            <p:spPr>
              <a:xfrm>
                <a:off x="-14650" y="1190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3" name="直接连接符 52"/>
              <p:cNvCxnSpPr/>
              <p:nvPr/>
            </p:nvCxnSpPr>
            <p:spPr>
              <a:xfrm>
                <a:off x="-14650" y="1342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4" name="直接连接符 53"/>
              <p:cNvCxnSpPr/>
              <p:nvPr/>
            </p:nvCxnSpPr>
            <p:spPr>
              <a:xfrm>
                <a:off x="-14650" y="1495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5" name="直接连接符 54"/>
              <p:cNvCxnSpPr/>
              <p:nvPr/>
            </p:nvCxnSpPr>
            <p:spPr>
              <a:xfrm>
                <a:off x="-14650" y="1647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6" name="直接连接符 55"/>
              <p:cNvCxnSpPr/>
              <p:nvPr/>
            </p:nvCxnSpPr>
            <p:spPr>
              <a:xfrm>
                <a:off x="-14650" y="1799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7" name="直接连接符 56"/>
              <p:cNvCxnSpPr/>
              <p:nvPr/>
            </p:nvCxnSpPr>
            <p:spPr>
              <a:xfrm>
                <a:off x="-14650" y="1952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8" name="直接连接符 57"/>
              <p:cNvCxnSpPr/>
              <p:nvPr/>
            </p:nvCxnSpPr>
            <p:spPr>
              <a:xfrm>
                <a:off x="-14650" y="2104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9" name="直接连接符 58"/>
              <p:cNvCxnSpPr/>
              <p:nvPr/>
            </p:nvCxnSpPr>
            <p:spPr>
              <a:xfrm>
                <a:off x="-14650" y="2257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0" name="直接连接符 59"/>
              <p:cNvCxnSpPr/>
              <p:nvPr/>
            </p:nvCxnSpPr>
            <p:spPr>
              <a:xfrm>
                <a:off x="-14650" y="2409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1" name="直接连接符 60"/>
              <p:cNvCxnSpPr/>
              <p:nvPr/>
            </p:nvCxnSpPr>
            <p:spPr>
              <a:xfrm>
                <a:off x="-14650" y="2561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2" name="直接连接符 61"/>
              <p:cNvCxnSpPr/>
              <p:nvPr/>
            </p:nvCxnSpPr>
            <p:spPr>
              <a:xfrm>
                <a:off x="-14650" y="2714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3" name="直接连接符 62"/>
              <p:cNvCxnSpPr/>
              <p:nvPr/>
            </p:nvCxnSpPr>
            <p:spPr>
              <a:xfrm>
                <a:off x="-14650" y="2866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4" name="直接连接符 63"/>
              <p:cNvCxnSpPr/>
              <p:nvPr/>
            </p:nvCxnSpPr>
            <p:spPr>
              <a:xfrm>
                <a:off x="-14650" y="3019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5" name="直接连接符 64"/>
              <p:cNvCxnSpPr/>
              <p:nvPr/>
            </p:nvCxnSpPr>
            <p:spPr>
              <a:xfrm>
                <a:off x="-14650" y="3171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6" name="直接连接符 65"/>
              <p:cNvCxnSpPr/>
              <p:nvPr/>
            </p:nvCxnSpPr>
            <p:spPr>
              <a:xfrm>
                <a:off x="-14650" y="3323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7" name="直接连接符 66"/>
              <p:cNvCxnSpPr/>
              <p:nvPr/>
            </p:nvCxnSpPr>
            <p:spPr>
              <a:xfrm>
                <a:off x="-14650" y="3476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8" name="直接连接符 67"/>
              <p:cNvCxnSpPr/>
              <p:nvPr/>
            </p:nvCxnSpPr>
            <p:spPr>
              <a:xfrm>
                <a:off x="-14650" y="3628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9" name="直接连接符 68"/>
              <p:cNvCxnSpPr/>
              <p:nvPr/>
            </p:nvCxnSpPr>
            <p:spPr>
              <a:xfrm>
                <a:off x="-14650" y="3781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0" name="直接连接符 69"/>
              <p:cNvCxnSpPr/>
              <p:nvPr/>
            </p:nvCxnSpPr>
            <p:spPr>
              <a:xfrm>
                <a:off x="-14650" y="3933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1" name="直接连接符 70"/>
              <p:cNvCxnSpPr/>
              <p:nvPr/>
            </p:nvCxnSpPr>
            <p:spPr>
              <a:xfrm>
                <a:off x="-14650" y="4085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2" name="直接连接符 71"/>
              <p:cNvCxnSpPr/>
              <p:nvPr/>
            </p:nvCxnSpPr>
            <p:spPr>
              <a:xfrm>
                <a:off x="-14650" y="4238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3" name="直接连接符 72"/>
              <p:cNvCxnSpPr/>
              <p:nvPr/>
            </p:nvCxnSpPr>
            <p:spPr>
              <a:xfrm>
                <a:off x="-14650" y="4390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4" name="直接连接符 73"/>
              <p:cNvCxnSpPr/>
              <p:nvPr/>
            </p:nvCxnSpPr>
            <p:spPr>
              <a:xfrm>
                <a:off x="-14650" y="4543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5" name="直接连接符 74"/>
              <p:cNvCxnSpPr/>
              <p:nvPr/>
            </p:nvCxnSpPr>
            <p:spPr>
              <a:xfrm>
                <a:off x="-14650" y="4695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6" name="直接连接符 75"/>
              <p:cNvCxnSpPr/>
              <p:nvPr/>
            </p:nvCxnSpPr>
            <p:spPr>
              <a:xfrm>
                <a:off x="-14650" y="4847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7" name="直接连接符 76"/>
              <p:cNvCxnSpPr/>
              <p:nvPr/>
            </p:nvCxnSpPr>
            <p:spPr>
              <a:xfrm>
                <a:off x="-14650" y="5000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20" name="直接连接符 19"/>
            <p:cNvCxnSpPr/>
            <p:nvPr/>
          </p:nvCxnSpPr>
          <p:spPr>
            <a:xfrm>
              <a:off x="5493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a:off x="5645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a:off x="5797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a:off x="5950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6102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a:off x="6255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a:off x="6407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6559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6712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a:off x="6864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a:off x="7017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a:off x="7169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a:off x="7321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a:off x="7474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a:off x="7626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7779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36" name="直接连接符 35"/>
            <p:cNvCxnSpPr/>
            <p:nvPr/>
          </p:nvCxnSpPr>
          <p:spPr>
            <a:xfrm>
              <a:off x="7931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37" name="直接连接符 36"/>
            <p:cNvCxnSpPr/>
            <p:nvPr/>
          </p:nvCxnSpPr>
          <p:spPr>
            <a:xfrm>
              <a:off x="8083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38" name="直接连接符 37"/>
            <p:cNvCxnSpPr/>
            <p:nvPr/>
          </p:nvCxnSpPr>
          <p:spPr>
            <a:xfrm>
              <a:off x="8236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nvCxnSpPr>
          <p:spPr>
            <a:xfrm>
              <a:off x="8388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8541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8693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8845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nvCxnSpPr>
          <p:spPr>
            <a:xfrm>
              <a:off x="8998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44" name="直接连接符 43"/>
            <p:cNvCxnSpPr/>
            <p:nvPr/>
          </p:nvCxnSpPr>
          <p:spPr>
            <a:xfrm>
              <a:off x="9150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grpSp>
      <p:pic>
        <p:nvPicPr>
          <p:cNvPr id="79" name="Picture 2" descr="D:\MY WORK\FUNDAMENTAL\素材\LOGO2016镂空.png"/>
          <p:cNvPicPr>
            <a:picLocks noChangeAspect="1" noChangeArrowheads="1"/>
          </p:cNvPicPr>
          <p:nvPr/>
        </p:nvPicPr>
        <p:blipFill>
          <a:blip r:embed="rId2" cstate="print">
            <a:extLst>
              <a:ext uri="{BEBA8EAE-BF5A-486C-A8C5-ECC9F3942E4B}">
                <a14:imgProps xmlns:a14="http://schemas.microsoft.com/office/drawing/2010/main">
                  <a14:imgLayer r:embed="rId3">
                    <a14:imgEffect>
                      <a14:brightnessContrast bright="100000" contrast="100000"/>
                    </a14:imgEffect>
                  </a14:imgLayer>
                </a14:imgProps>
              </a:ext>
              <a:ext uri="{28A0092B-C50C-407E-A947-70E740481C1C}">
                <a14:useLocalDpi xmlns:a14="http://schemas.microsoft.com/office/drawing/2010/main" val="0"/>
              </a:ext>
            </a:extLst>
          </a:blip>
          <a:srcRect/>
          <a:stretch>
            <a:fillRect/>
          </a:stretch>
        </p:blipFill>
        <p:spPr bwMode="auto">
          <a:xfrm rot="5400000">
            <a:off x="3933672" y="3066063"/>
            <a:ext cx="3148134" cy="431317"/>
          </a:xfrm>
          <a:prstGeom prst="rect">
            <a:avLst/>
          </a:prstGeom>
          <a:noFill/>
          <a:extLst>
            <a:ext uri="{909E8E84-426E-40DD-AFC4-6F175D3DCCD1}">
              <a14:hiddenFill xmlns:a14="http://schemas.microsoft.com/office/drawing/2010/main">
                <a:solidFill>
                  <a:srgbClr val="FFFFFF"/>
                </a:solidFill>
              </a14:hiddenFill>
            </a:ext>
          </a:extLst>
        </p:spPr>
      </p:pic>
      <p:sp>
        <p:nvSpPr>
          <p:cNvPr id="81" name="矩形 80"/>
          <p:cNvSpPr/>
          <p:nvPr/>
        </p:nvSpPr>
        <p:spPr>
          <a:xfrm>
            <a:off x="6041776" y="3507854"/>
            <a:ext cx="2797424" cy="897618"/>
          </a:xfrm>
          <a:prstGeom prst="rect">
            <a:avLst/>
          </a:prstGeom>
          <a:solidFill>
            <a:srgbClr val="0070C0"/>
          </a:solidFill>
        </p:spPr>
        <p:txBody>
          <a:bodyPr wrap="square">
            <a:spAutoFit/>
          </a:bodyPr>
          <a:lstStyle/>
          <a:p>
            <a:pPr>
              <a:lnSpc>
                <a:spcPct val="150000"/>
              </a:lnSpc>
            </a:pPr>
            <a:r>
              <a:rPr lang="en-US" altLang="zh-CN" sz="900" dirty="0" smtClean="0">
                <a:solidFill>
                  <a:schemeClr val="bg1"/>
                </a:solidFill>
                <a:latin typeface="Arial" pitchFamily="34" charset="0"/>
                <a:cs typeface="Arial" pitchFamily="34" charset="0"/>
              </a:rPr>
              <a:t>1000 </a:t>
            </a:r>
            <a:r>
              <a:rPr lang="en-US" altLang="zh-CN" sz="900" dirty="0">
                <a:solidFill>
                  <a:schemeClr val="bg1"/>
                </a:solidFill>
                <a:latin typeface="Arial" pitchFamily="34" charset="0"/>
                <a:cs typeface="Arial" pitchFamily="34" charset="0"/>
              </a:rPr>
              <a:t>audiences are invited to the </a:t>
            </a:r>
            <a:r>
              <a:rPr lang="en-US" altLang="zh-CN" sz="900" dirty="0" smtClean="0">
                <a:solidFill>
                  <a:schemeClr val="bg1"/>
                </a:solidFill>
                <a:latin typeface="Arial" pitchFamily="34" charset="0"/>
                <a:cs typeface="Arial" pitchFamily="34" charset="0"/>
              </a:rPr>
              <a:t>Summit </a:t>
            </a:r>
            <a:r>
              <a:rPr lang="en-US" altLang="zh-CN" sz="900" dirty="0">
                <a:solidFill>
                  <a:schemeClr val="bg1"/>
                </a:solidFill>
                <a:latin typeface="Arial" pitchFamily="34" charset="0"/>
                <a:cs typeface="Arial" pitchFamily="34" charset="0"/>
              </a:rPr>
              <a:t>Forum, including senior management from government administrations, senior technology supervisors from IT and conventional </a:t>
            </a:r>
            <a:r>
              <a:rPr lang="en-US" altLang="zh-CN" sz="900" dirty="0" smtClean="0">
                <a:solidFill>
                  <a:schemeClr val="bg1"/>
                </a:solidFill>
                <a:latin typeface="Arial" pitchFamily="34" charset="0"/>
                <a:cs typeface="Arial" pitchFamily="34" charset="0"/>
              </a:rPr>
              <a:t>Sectors.</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p:txBody>
      </p:sp>
      <p:grpSp>
        <p:nvGrpSpPr>
          <p:cNvPr id="82" name="组合 81"/>
          <p:cNvGrpSpPr/>
          <p:nvPr/>
        </p:nvGrpSpPr>
        <p:grpSpPr>
          <a:xfrm rot="18900000" flipV="1">
            <a:off x="7263631" y="4579885"/>
            <a:ext cx="305371" cy="304800"/>
            <a:chOff x="4283968" y="428278"/>
            <a:chExt cx="360040" cy="361142"/>
          </a:xfrm>
        </p:grpSpPr>
        <p:cxnSp>
          <p:nvCxnSpPr>
            <p:cNvPr id="83" name="直接连接符 82"/>
            <p:cNvCxnSpPr/>
            <p:nvPr/>
          </p:nvCxnSpPr>
          <p:spPr>
            <a:xfrm>
              <a:off x="4283968" y="428278"/>
              <a:ext cx="0" cy="361142"/>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4" name="直接连接符 83"/>
            <p:cNvCxnSpPr/>
            <p:nvPr/>
          </p:nvCxnSpPr>
          <p:spPr>
            <a:xfrm flipH="1">
              <a:off x="4283968" y="428278"/>
              <a:ext cx="360040" cy="0"/>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sp>
        <p:nvSpPr>
          <p:cNvPr id="85" name="等腰三角形 84"/>
          <p:cNvSpPr/>
          <p:nvPr/>
        </p:nvSpPr>
        <p:spPr>
          <a:xfrm flipH="1">
            <a:off x="7812360" y="346090"/>
            <a:ext cx="65420" cy="65420"/>
          </a:xfrm>
          <a:prstGeom prst="triangle">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cs typeface="Arial" panose="020B0604020202020204" pitchFamily="34" charset="0"/>
            </a:endParaRPr>
          </a:p>
        </p:txBody>
      </p:sp>
      <p:sp>
        <p:nvSpPr>
          <p:cNvPr id="86" name="TextBox 85"/>
          <p:cNvSpPr txBox="1"/>
          <p:nvPr/>
        </p:nvSpPr>
        <p:spPr>
          <a:xfrm>
            <a:off x="5940152" y="77892"/>
            <a:ext cx="2800767" cy="230832"/>
          </a:xfrm>
          <a:prstGeom prst="rect">
            <a:avLst/>
          </a:prstGeom>
          <a:solidFill>
            <a:srgbClr val="0070C0"/>
          </a:solidFill>
        </p:spPr>
        <p:txBody>
          <a:bodyPr wrap="none" rtlCol="0">
            <a:spAutoFit/>
          </a:bodyPr>
          <a:lstStyle/>
          <a:p>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about</a:t>
            </a:r>
            <a:r>
              <a:rPr lang="zh-CN" altLang="en-US"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a:t>
            </a:r>
            <a:r>
              <a:rPr lang="zh-CN" altLang="en-US" sz="900" b="1"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a:t>
            </a:r>
            <a:r>
              <a:rPr lang="en-US" altLang="zh-CN" sz="900" b="1"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contents</a:t>
            </a:r>
            <a:r>
              <a:rPr lang="zh-CN" altLang="en-US" sz="900"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exhibition </a:t>
            </a:r>
            <a:r>
              <a:rPr lang="zh-CN" altLang="en-US"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a:t>
            </a:r>
            <a:r>
              <a:rPr lang="en-US" altLang="zh-CN" sz="900" b="1" dirty="0" smtClean="0">
                <a:solidFill>
                  <a:schemeClr val="bg1"/>
                </a:solidFill>
                <a:latin typeface="Arial" panose="020B0604020202020204" pitchFamily="34" charset="0"/>
                <a:ea typeface="微软雅黑" pitchFamily="34" charset="-122"/>
                <a:cs typeface="Arial" panose="020B0604020202020204" pitchFamily="34" charset="0"/>
              </a:rPr>
              <a:t>forum</a:t>
            </a:r>
            <a:r>
              <a:rPr lang="zh-CN" altLang="en-US" sz="900"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publicity</a:t>
            </a:r>
            <a:endParaRPr lang="zh-CN" altLang="en-US" sz="900" dirty="0">
              <a:solidFill>
                <a:schemeClr val="tx2">
                  <a:lumMod val="60000"/>
                  <a:lumOff val="40000"/>
                </a:schemeClr>
              </a:solidFill>
              <a:latin typeface="Arial" panose="020B0604020202020204" pitchFamily="34" charset="0"/>
              <a:ea typeface="微软雅黑" pitchFamily="34" charset="-122"/>
              <a:cs typeface="Arial" panose="020B0604020202020204" pitchFamily="34" charset="0"/>
            </a:endParaRPr>
          </a:p>
        </p:txBody>
      </p:sp>
    </p:spTree>
    <p:extLst>
      <p:ext uri="{BB962C8B-B14F-4D97-AF65-F5344CB8AC3E}">
        <p14:creationId xmlns:p14="http://schemas.microsoft.com/office/powerpoint/2010/main" val="18827711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539924" y="1249179"/>
            <a:ext cx="4824164" cy="3182859"/>
          </a:xfrm>
          <a:prstGeom prst="rect">
            <a:avLst/>
          </a:prstGeom>
        </p:spPr>
        <p:txBody>
          <a:bodyPr wrap="square">
            <a:spAutoFit/>
          </a:bodyPr>
          <a:lstStyle/>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09.00-09.10</a:t>
            </a:r>
            <a:r>
              <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rPr>
              <a:t>	</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Opening Remarks</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09.10-09.45</a:t>
            </a:r>
            <a:r>
              <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rPr>
              <a:t>	</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Keynote speech by Chinese government official</a:t>
            </a:r>
          </a:p>
          <a:p>
            <a:pPr>
              <a:lnSpc>
                <a:spcPct val="150000"/>
              </a:lnSpc>
            </a:pPr>
            <a:r>
              <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rPr>
              <a:t>	</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Keynote speech by Russian official, TBC</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rPr>
              <a:t>09.45-10.15   </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	Keynote speech by Mr. Liu </a:t>
            </a:r>
            <a:r>
              <a:rPr lang="en-US" altLang="zh-CN" sz="900" dirty="0" err="1" smtClean="0">
                <a:solidFill>
                  <a:schemeClr val="bg1"/>
                </a:solidFill>
                <a:latin typeface="Arial" panose="020B0604020202020204" pitchFamily="34" charset="0"/>
                <a:ea typeface="微软雅黑" panose="020B0503020204020204" pitchFamily="34" charset="-122"/>
                <a:cs typeface="Arial" panose="020B0604020202020204" pitchFamily="34" charset="0"/>
              </a:rPr>
              <a:t>Jiren</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 Chairman and CEO, </a:t>
            </a:r>
            <a:r>
              <a:rPr lang="en-US" altLang="zh-CN" sz="900" dirty="0" err="1" smtClean="0">
                <a:solidFill>
                  <a:schemeClr val="bg1"/>
                </a:solidFill>
                <a:latin typeface="Arial" panose="020B0604020202020204" pitchFamily="34" charset="0"/>
                <a:ea typeface="微软雅黑" panose="020B0503020204020204" pitchFamily="34" charset="-122"/>
                <a:cs typeface="Arial" panose="020B0604020202020204" pitchFamily="34" charset="0"/>
              </a:rPr>
              <a:t>Neusoft</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rPr>
              <a:t>10.15-10.45  	</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Jerry Kaplan, Recognized AI Specialist</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13.30-16.30</a:t>
            </a:r>
            <a:r>
              <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rPr>
              <a:t>	</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Entrepreneur speech:</a:t>
            </a:r>
          </a:p>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	Mr. Hu </a:t>
            </a:r>
            <a:r>
              <a:rPr lang="en-US" altLang="zh-CN" sz="900" dirty="0" err="1" smtClean="0">
                <a:solidFill>
                  <a:schemeClr val="bg1"/>
                </a:solidFill>
                <a:latin typeface="Arial" panose="020B0604020202020204" pitchFamily="34" charset="0"/>
                <a:ea typeface="微软雅黑" panose="020B0503020204020204" pitchFamily="34" charset="-122"/>
                <a:cs typeface="Arial" panose="020B0604020202020204" pitchFamily="34" charset="0"/>
              </a:rPr>
              <a:t>Shanyong</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 Chief Engineer, Huawei</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	Mr. </a:t>
            </a:r>
            <a:r>
              <a:rPr lang="en-US" altLang="zh-CN" sz="900" dirty="0" err="1" smtClean="0">
                <a:solidFill>
                  <a:schemeClr val="bg1"/>
                </a:solidFill>
                <a:latin typeface="Arial" panose="020B0604020202020204" pitchFamily="34" charset="0"/>
                <a:ea typeface="微软雅黑" panose="020B0503020204020204" pitchFamily="34" charset="-122"/>
                <a:cs typeface="Arial" panose="020B0604020202020204" pitchFamily="34" charset="0"/>
              </a:rPr>
              <a:t>Rong</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 </a:t>
            </a:r>
            <a:r>
              <a:rPr lang="en-US" altLang="zh-CN" sz="900" dirty="0" err="1" smtClean="0">
                <a:solidFill>
                  <a:schemeClr val="bg1"/>
                </a:solidFill>
                <a:latin typeface="Arial" panose="020B0604020202020204" pitchFamily="34" charset="0"/>
                <a:ea typeface="微软雅黑" panose="020B0503020204020204" pitchFamily="34" charset="-122"/>
                <a:cs typeface="Arial" panose="020B0604020202020204" pitchFamily="34" charset="0"/>
              </a:rPr>
              <a:t>Yongkang</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 Amazon AWS Global VP</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	Mr. Loo Tai Koon, CEO, </a:t>
            </a:r>
            <a:r>
              <a:rPr lang="en-US" altLang="zh-CN" sz="900" dirty="0" err="1" smtClean="0">
                <a:solidFill>
                  <a:schemeClr val="bg1"/>
                </a:solidFill>
                <a:latin typeface="Arial" panose="020B0604020202020204" pitchFamily="34" charset="0"/>
                <a:ea typeface="微软雅黑" panose="020B0503020204020204" pitchFamily="34" charset="-122"/>
                <a:cs typeface="Arial" panose="020B0604020202020204" pitchFamily="34" charset="0"/>
              </a:rPr>
              <a:t>Pectera</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	Mr. </a:t>
            </a:r>
            <a:r>
              <a:rPr lang="en-US" altLang="zh-CN" sz="900" dirty="0" err="1" smtClean="0">
                <a:solidFill>
                  <a:schemeClr val="bg1"/>
                </a:solidFill>
                <a:latin typeface="Arial" panose="020B0604020202020204" pitchFamily="34" charset="0"/>
                <a:ea typeface="微软雅黑" panose="020B0503020204020204" pitchFamily="34" charset="-122"/>
                <a:cs typeface="Arial" panose="020B0604020202020204" pitchFamily="34" charset="0"/>
              </a:rPr>
              <a:t>Sumar</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 GM, Global Delivery Center,  IBM</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	Mr. Liu </a:t>
            </a:r>
            <a:r>
              <a:rPr lang="en-US" altLang="zh-CN" sz="900" dirty="0" err="1" smtClean="0">
                <a:solidFill>
                  <a:schemeClr val="bg1"/>
                </a:solidFill>
                <a:latin typeface="Arial" panose="020B0604020202020204" pitchFamily="34" charset="0"/>
                <a:ea typeface="微软雅黑" panose="020B0503020204020204" pitchFamily="34" charset="-122"/>
                <a:cs typeface="Arial" panose="020B0604020202020204" pitchFamily="34" charset="0"/>
              </a:rPr>
              <a:t>Tianwen</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 Chairman and CEO, iSoftStone</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	Mr. Tian </a:t>
            </a:r>
            <a:r>
              <a:rPr lang="en-US" altLang="zh-CN" sz="900" dirty="0" err="1" smtClean="0">
                <a:solidFill>
                  <a:schemeClr val="bg1"/>
                </a:solidFill>
                <a:latin typeface="Arial" panose="020B0604020202020204" pitchFamily="34" charset="0"/>
                <a:ea typeface="微软雅黑" panose="020B0503020204020204" pitchFamily="34" charset="-122"/>
                <a:cs typeface="Arial" panose="020B0604020202020204" pitchFamily="34" charset="0"/>
              </a:rPr>
              <a:t>Rongju</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 CTO, </a:t>
            </a:r>
            <a:r>
              <a:rPr lang="en-US" altLang="zh-CN" sz="900" dirty="0" err="1" smtClean="0">
                <a:solidFill>
                  <a:schemeClr val="bg1"/>
                </a:solidFill>
                <a:latin typeface="Arial" panose="020B0604020202020204" pitchFamily="34" charset="0"/>
                <a:ea typeface="微软雅黑" panose="020B0503020204020204" pitchFamily="34" charset="-122"/>
                <a:cs typeface="Arial" panose="020B0604020202020204" pitchFamily="34" charset="0"/>
              </a:rPr>
              <a:t>Kingdee</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	Mr. Xi </a:t>
            </a:r>
            <a:r>
              <a:rPr lang="en-US" altLang="zh-CN" sz="900" dirty="0" err="1" smtClean="0">
                <a:solidFill>
                  <a:schemeClr val="bg1"/>
                </a:solidFill>
                <a:latin typeface="Arial" panose="020B0604020202020204" pitchFamily="34" charset="0"/>
                <a:ea typeface="微软雅黑" panose="020B0503020204020204" pitchFamily="34" charset="-122"/>
                <a:cs typeface="Arial" panose="020B0604020202020204" pitchFamily="34" charset="0"/>
              </a:rPr>
              <a:t>Zuqiang</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 VP, Greater China, CISCO</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15.30-16.00</a:t>
            </a:r>
            <a:r>
              <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rPr>
              <a:t>	</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Keynote Speech, Mr. Joseph Sifakis, Computer Scientist</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16.00-17.30</a:t>
            </a:r>
            <a:r>
              <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rPr>
              <a:t>	</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Panel Discussion</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p:txBody>
      </p:sp>
      <p:grpSp>
        <p:nvGrpSpPr>
          <p:cNvPr id="10" name="组合 9"/>
          <p:cNvGrpSpPr/>
          <p:nvPr/>
        </p:nvGrpSpPr>
        <p:grpSpPr>
          <a:xfrm>
            <a:off x="5486400" y="0"/>
            <a:ext cx="3657600" cy="5143500"/>
            <a:chOff x="5493149" y="-20538"/>
            <a:chExt cx="3657600" cy="5143500"/>
          </a:xfrm>
        </p:grpSpPr>
        <p:grpSp>
          <p:nvGrpSpPr>
            <p:cNvPr id="11" name="组合 10"/>
            <p:cNvGrpSpPr/>
            <p:nvPr/>
          </p:nvGrpSpPr>
          <p:grpSpPr>
            <a:xfrm>
              <a:off x="5508624" y="123478"/>
              <a:ext cx="3620725" cy="4876800"/>
              <a:chOff x="-14650" y="123478"/>
              <a:chExt cx="9144000" cy="4876800"/>
            </a:xfrm>
          </p:grpSpPr>
          <p:cxnSp>
            <p:nvCxnSpPr>
              <p:cNvPr id="37" name="直接连接符 36"/>
              <p:cNvCxnSpPr/>
              <p:nvPr/>
            </p:nvCxnSpPr>
            <p:spPr>
              <a:xfrm>
                <a:off x="-14650" y="123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8" name="直接连接符 37"/>
              <p:cNvCxnSpPr/>
              <p:nvPr/>
            </p:nvCxnSpPr>
            <p:spPr>
              <a:xfrm>
                <a:off x="-14650" y="275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nvCxnSpPr>
            <p:spPr>
              <a:xfrm>
                <a:off x="-14650" y="428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14650" y="580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14650" y="733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14650" y="885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nvCxnSpPr>
            <p:spPr>
              <a:xfrm>
                <a:off x="-14650" y="1037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4" name="直接连接符 43"/>
              <p:cNvCxnSpPr/>
              <p:nvPr/>
            </p:nvCxnSpPr>
            <p:spPr>
              <a:xfrm>
                <a:off x="-14650" y="1190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5" name="直接连接符 44"/>
              <p:cNvCxnSpPr/>
              <p:nvPr/>
            </p:nvCxnSpPr>
            <p:spPr>
              <a:xfrm>
                <a:off x="-14650" y="1342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6" name="直接连接符 45"/>
              <p:cNvCxnSpPr/>
              <p:nvPr/>
            </p:nvCxnSpPr>
            <p:spPr>
              <a:xfrm>
                <a:off x="-14650" y="1495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7" name="直接连接符 46"/>
              <p:cNvCxnSpPr/>
              <p:nvPr/>
            </p:nvCxnSpPr>
            <p:spPr>
              <a:xfrm>
                <a:off x="-14650" y="1647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8" name="直接连接符 47"/>
              <p:cNvCxnSpPr/>
              <p:nvPr/>
            </p:nvCxnSpPr>
            <p:spPr>
              <a:xfrm>
                <a:off x="-14650" y="1799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9" name="直接连接符 48"/>
              <p:cNvCxnSpPr/>
              <p:nvPr/>
            </p:nvCxnSpPr>
            <p:spPr>
              <a:xfrm>
                <a:off x="-14650" y="1952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0" name="直接连接符 49"/>
              <p:cNvCxnSpPr/>
              <p:nvPr/>
            </p:nvCxnSpPr>
            <p:spPr>
              <a:xfrm>
                <a:off x="-14650" y="2104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1" name="直接连接符 50"/>
              <p:cNvCxnSpPr/>
              <p:nvPr/>
            </p:nvCxnSpPr>
            <p:spPr>
              <a:xfrm>
                <a:off x="-14650" y="2257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2" name="直接连接符 51"/>
              <p:cNvCxnSpPr/>
              <p:nvPr/>
            </p:nvCxnSpPr>
            <p:spPr>
              <a:xfrm>
                <a:off x="-14650" y="2409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3" name="直接连接符 52"/>
              <p:cNvCxnSpPr/>
              <p:nvPr/>
            </p:nvCxnSpPr>
            <p:spPr>
              <a:xfrm>
                <a:off x="-14650" y="2561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4" name="直接连接符 53"/>
              <p:cNvCxnSpPr/>
              <p:nvPr/>
            </p:nvCxnSpPr>
            <p:spPr>
              <a:xfrm>
                <a:off x="-14650" y="2714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5" name="直接连接符 54"/>
              <p:cNvCxnSpPr/>
              <p:nvPr/>
            </p:nvCxnSpPr>
            <p:spPr>
              <a:xfrm>
                <a:off x="-14650" y="2866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6" name="直接连接符 55"/>
              <p:cNvCxnSpPr/>
              <p:nvPr/>
            </p:nvCxnSpPr>
            <p:spPr>
              <a:xfrm>
                <a:off x="-14650" y="3019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7" name="直接连接符 56"/>
              <p:cNvCxnSpPr/>
              <p:nvPr/>
            </p:nvCxnSpPr>
            <p:spPr>
              <a:xfrm>
                <a:off x="-14650" y="3171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8" name="直接连接符 57"/>
              <p:cNvCxnSpPr/>
              <p:nvPr/>
            </p:nvCxnSpPr>
            <p:spPr>
              <a:xfrm>
                <a:off x="-14650" y="3323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9" name="直接连接符 58"/>
              <p:cNvCxnSpPr/>
              <p:nvPr/>
            </p:nvCxnSpPr>
            <p:spPr>
              <a:xfrm>
                <a:off x="-14650" y="3476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0" name="直接连接符 59"/>
              <p:cNvCxnSpPr/>
              <p:nvPr/>
            </p:nvCxnSpPr>
            <p:spPr>
              <a:xfrm>
                <a:off x="-14650" y="3628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1" name="直接连接符 60"/>
              <p:cNvCxnSpPr/>
              <p:nvPr/>
            </p:nvCxnSpPr>
            <p:spPr>
              <a:xfrm>
                <a:off x="-14650" y="3781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2" name="直接连接符 61"/>
              <p:cNvCxnSpPr/>
              <p:nvPr/>
            </p:nvCxnSpPr>
            <p:spPr>
              <a:xfrm>
                <a:off x="-14650" y="3933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3" name="直接连接符 62"/>
              <p:cNvCxnSpPr/>
              <p:nvPr/>
            </p:nvCxnSpPr>
            <p:spPr>
              <a:xfrm>
                <a:off x="-14650" y="4085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4" name="直接连接符 63"/>
              <p:cNvCxnSpPr/>
              <p:nvPr/>
            </p:nvCxnSpPr>
            <p:spPr>
              <a:xfrm>
                <a:off x="-14650" y="4238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5" name="直接连接符 64"/>
              <p:cNvCxnSpPr/>
              <p:nvPr/>
            </p:nvCxnSpPr>
            <p:spPr>
              <a:xfrm>
                <a:off x="-14650" y="4390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6" name="直接连接符 65"/>
              <p:cNvCxnSpPr/>
              <p:nvPr/>
            </p:nvCxnSpPr>
            <p:spPr>
              <a:xfrm>
                <a:off x="-14650" y="4543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7" name="直接连接符 66"/>
              <p:cNvCxnSpPr/>
              <p:nvPr/>
            </p:nvCxnSpPr>
            <p:spPr>
              <a:xfrm>
                <a:off x="-14650" y="4695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8" name="直接连接符 67"/>
              <p:cNvCxnSpPr/>
              <p:nvPr/>
            </p:nvCxnSpPr>
            <p:spPr>
              <a:xfrm>
                <a:off x="-14650" y="4847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9" name="直接连接符 68"/>
              <p:cNvCxnSpPr/>
              <p:nvPr/>
            </p:nvCxnSpPr>
            <p:spPr>
              <a:xfrm>
                <a:off x="-14650" y="5000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12" name="直接连接符 11"/>
            <p:cNvCxnSpPr/>
            <p:nvPr/>
          </p:nvCxnSpPr>
          <p:spPr>
            <a:xfrm>
              <a:off x="5493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5645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5797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5950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6102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6255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6407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6559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6712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a:off x="6864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a:off x="7017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a:off x="7169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7321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a:off x="7474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a:off x="7626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7779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7931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a:off x="8083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a:off x="8236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a:off x="8388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a:off x="8541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a:off x="8693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a:off x="8845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8998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36" name="直接连接符 35"/>
            <p:cNvCxnSpPr/>
            <p:nvPr/>
          </p:nvCxnSpPr>
          <p:spPr>
            <a:xfrm>
              <a:off x="9150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grpSp>
      <p:pic>
        <p:nvPicPr>
          <p:cNvPr id="71" name="Picture 2" descr="D:\MY WORK\FUNDAMENTAL\素材\LOGO2016镂空.png"/>
          <p:cNvPicPr>
            <a:picLocks noChangeAspect="1" noChangeArrowheads="1"/>
          </p:cNvPicPr>
          <p:nvPr/>
        </p:nvPicPr>
        <p:blipFill>
          <a:blip r:embed="rId2" cstate="print">
            <a:extLst>
              <a:ext uri="{BEBA8EAE-BF5A-486C-A8C5-ECC9F3942E4B}">
                <a14:imgProps xmlns:a14="http://schemas.microsoft.com/office/drawing/2010/main">
                  <a14:imgLayer r:embed="rId3">
                    <a14:imgEffect>
                      <a14:brightnessContrast bright="100000" contrast="100000"/>
                    </a14:imgEffect>
                  </a14:imgLayer>
                </a14:imgProps>
              </a:ext>
              <a:ext uri="{28A0092B-C50C-407E-A947-70E740481C1C}">
                <a14:useLocalDpi xmlns:a14="http://schemas.microsoft.com/office/drawing/2010/main" val="0"/>
              </a:ext>
            </a:extLst>
          </a:blip>
          <a:srcRect/>
          <a:stretch>
            <a:fillRect/>
          </a:stretch>
        </p:blipFill>
        <p:spPr bwMode="auto">
          <a:xfrm rot="5400000">
            <a:off x="3933672" y="3066063"/>
            <a:ext cx="3148134" cy="431317"/>
          </a:xfrm>
          <a:prstGeom prst="rect">
            <a:avLst/>
          </a:prstGeom>
          <a:noFill/>
          <a:extLst>
            <a:ext uri="{909E8E84-426E-40DD-AFC4-6F175D3DCCD1}">
              <a14:hiddenFill xmlns:a14="http://schemas.microsoft.com/office/drawing/2010/main">
                <a:solidFill>
                  <a:srgbClr val="FFFFFF"/>
                </a:solidFill>
              </a14:hiddenFill>
            </a:ext>
          </a:extLst>
        </p:spPr>
      </p:pic>
      <p:sp>
        <p:nvSpPr>
          <p:cNvPr id="74" name="矩形 73"/>
          <p:cNvSpPr/>
          <p:nvPr/>
        </p:nvSpPr>
        <p:spPr>
          <a:xfrm>
            <a:off x="5943600" y="1405115"/>
            <a:ext cx="2895600" cy="3182859"/>
          </a:xfrm>
          <a:prstGeom prst="rect">
            <a:avLst/>
          </a:prstGeom>
          <a:solidFill>
            <a:srgbClr val="0070C0"/>
          </a:solidFill>
        </p:spPr>
        <p:txBody>
          <a:bodyPr wrap="square">
            <a:spAutoFit/>
          </a:bodyPr>
          <a:lstStyle/>
          <a:p>
            <a:pPr>
              <a:lnSpc>
                <a:spcPct val="150000"/>
              </a:lnSpc>
            </a:pPr>
            <a:r>
              <a:rPr lang="en-US" altLang="zh-CN" sz="900" b="1"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Topics:</a:t>
            </a:r>
            <a:endParaRPr lang="zh-CN" altLang="en-US" sz="900" b="1"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Digital Transformation</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Data Sharing and Win-Win</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Smart Life in Cloud Era</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New Patterns in the Shared Economy</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Opportunities in Smart Economy</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Eco Systems Reshaped by Innovation</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Cloud + Net + Terminal, New Integration</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O2O, New Business Model</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High Speed WB and Cloud Computing Development</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Smart Manufacturing and Made in China 2025</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Trends for Digitalized World</a:t>
            </a:r>
          </a:p>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Innovation in Health Care</a:t>
            </a:r>
          </a:p>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IT+, New Perspectives in Cross Sector Development</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The Eco System in Mobile Internet</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p:txBody>
      </p:sp>
      <p:grpSp>
        <p:nvGrpSpPr>
          <p:cNvPr id="76" name="组合 75"/>
          <p:cNvGrpSpPr/>
          <p:nvPr/>
        </p:nvGrpSpPr>
        <p:grpSpPr>
          <a:xfrm rot="8100000" flipH="1" flipV="1">
            <a:off x="387162" y="2419350"/>
            <a:ext cx="305371" cy="304800"/>
            <a:chOff x="4283968" y="428278"/>
            <a:chExt cx="360040" cy="361142"/>
          </a:xfrm>
        </p:grpSpPr>
        <p:cxnSp>
          <p:nvCxnSpPr>
            <p:cNvPr id="77" name="直接连接符 76"/>
            <p:cNvCxnSpPr/>
            <p:nvPr/>
          </p:nvCxnSpPr>
          <p:spPr>
            <a:xfrm>
              <a:off x="4283968" y="428278"/>
              <a:ext cx="0" cy="361142"/>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8" name="直接连接符 77"/>
            <p:cNvCxnSpPr/>
            <p:nvPr/>
          </p:nvCxnSpPr>
          <p:spPr>
            <a:xfrm flipH="1">
              <a:off x="4283968" y="428278"/>
              <a:ext cx="360040" cy="0"/>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sp>
        <p:nvSpPr>
          <p:cNvPr id="73" name="等腰三角形 72"/>
          <p:cNvSpPr/>
          <p:nvPr/>
        </p:nvSpPr>
        <p:spPr>
          <a:xfrm flipH="1">
            <a:off x="7812360" y="346090"/>
            <a:ext cx="65420" cy="65420"/>
          </a:xfrm>
          <a:prstGeom prst="triangle">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cs typeface="Arial" panose="020B0604020202020204" pitchFamily="34" charset="0"/>
            </a:endParaRPr>
          </a:p>
        </p:txBody>
      </p:sp>
      <p:sp>
        <p:nvSpPr>
          <p:cNvPr id="79" name="TextBox 78"/>
          <p:cNvSpPr txBox="1"/>
          <p:nvPr/>
        </p:nvSpPr>
        <p:spPr>
          <a:xfrm>
            <a:off x="5940152" y="77892"/>
            <a:ext cx="2800767" cy="230832"/>
          </a:xfrm>
          <a:prstGeom prst="rect">
            <a:avLst/>
          </a:prstGeom>
          <a:solidFill>
            <a:srgbClr val="0070C0"/>
          </a:solidFill>
        </p:spPr>
        <p:txBody>
          <a:bodyPr wrap="none" rtlCol="0">
            <a:spAutoFit/>
          </a:bodyPr>
          <a:lstStyle/>
          <a:p>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about</a:t>
            </a:r>
            <a:r>
              <a:rPr lang="zh-CN" altLang="en-US"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a:t>
            </a:r>
            <a:r>
              <a:rPr lang="zh-CN" altLang="en-US" sz="900" b="1"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a:t>
            </a:r>
            <a:r>
              <a:rPr lang="en-US" altLang="zh-CN" sz="900" b="1"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contents</a:t>
            </a:r>
            <a:r>
              <a:rPr lang="zh-CN" altLang="en-US" sz="900"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exhibition </a:t>
            </a:r>
            <a:r>
              <a:rPr lang="zh-CN" altLang="en-US"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a:t>
            </a:r>
            <a:r>
              <a:rPr lang="en-US" altLang="zh-CN" sz="900" b="1" dirty="0" smtClean="0">
                <a:solidFill>
                  <a:schemeClr val="bg1"/>
                </a:solidFill>
                <a:latin typeface="Arial" panose="020B0604020202020204" pitchFamily="34" charset="0"/>
                <a:ea typeface="微软雅黑" pitchFamily="34" charset="-122"/>
                <a:cs typeface="Arial" panose="020B0604020202020204" pitchFamily="34" charset="0"/>
              </a:rPr>
              <a:t>forum</a:t>
            </a:r>
            <a:r>
              <a:rPr lang="zh-CN" altLang="en-US" sz="900"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publicity</a:t>
            </a:r>
            <a:endParaRPr lang="zh-CN" altLang="en-US" sz="900" dirty="0">
              <a:solidFill>
                <a:schemeClr val="tx2">
                  <a:lumMod val="60000"/>
                  <a:lumOff val="40000"/>
                </a:schemeClr>
              </a:solidFill>
              <a:latin typeface="Arial" panose="020B0604020202020204" pitchFamily="34" charset="0"/>
              <a:ea typeface="微软雅黑" pitchFamily="34" charset="-122"/>
              <a:cs typeface="Arial" panose="020B0604020202020204" pitchFamily="34" charset="0"/>
            </a:endParaRPr>
          </a:p>
        </p:txBody>
      </p:sp>
      <p:sp>
        <p:nvSpPr>
          <p:cNvPr id="80" name="TextBox 79"/>
          <p:cNvSpPr txBox="1"/>
          <p:nvPr/>
        </p:nvSpPr>
        <p:spPr>
          <a:xfrm>
            <a:off x="309415" y="608013"/>
            <a:ext cx="5198324" cy="523220"/>
          </a:xfrm>
          <a:prstGeom prst="rect">
            <a:avLst/>
          </a:prstGeom>
          <a:noFill/>
        </p:spPr>
        <p:txBody>
          <a:bodyPr wrap="square" rtlCol="0">
            <a:spAutoFit/>
          </a:bodyPr>
          <a:lstStyle/>
          <a:p>
            <a:r>
              <a:rPr lang="en-US" altLang="zh-CN" sz="1400" dirty="0" smtClean="0">
                <a:solidFill>
                  <a:schemeClr val="bg1"/>
                </a:solidFill>
                <a:latin typeface="Arial" panose="020B0604020202020204" pitchFamily="34" charset="0"/>
                <a:ea typeface="微软雅黑" pitchFamily="34" charset="-122"/>
                <a:cs typeface="Arial" panose="020B0604020202020204" pitchFamily="34" charset="0"/>
              </a:rPr>
              <a:t>China International Software and Information Service Forum &amp; Entrepreneurs’ Summit 2016</a:t>
            </a:r>
            <a:endParaRPr lang="zh-CN" altLang="en-US" sz="1400" dirty="0">
              <a:solidFill>
                <a:schemeClr val="bg1"/>
              </a:solidFill>
              <a:latin typeface="Arial" panose="020B0604020202020204" pitchFamily="34" charset="0"/>
              <a:ea typeface="微软雅黑" pitchFamily="34" charset="-122"/>
              <a:cs typeface="Arial" panose="020B0604020202020204" pitchFamily="34" charset="0"/>
            </a:endParaRPr>
          </a:p>
        </p:txBody>
      </p:sp>
    </p:spTree>
    <p:extLst>
      <p:ext uri="{BB962C8B-B14F-4D97-AF65-F5344CB8AC3E}">
        <p14:creationId xmlns:p14="http://schemas.microsoft.com/office/powerpoint/2010/main" val="27824258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矩形 67"/>
          <p:cNvSpPr/>
          <p:nvPr/>
        </p:nvSpPr>
        <p:spPr>
          <a:xfrm>
            <a:off x="323528" y="1203598"/>
            <a:ext cx="4248472" cy="2723823"/>
          </a:xfrm>
          <a:prstGeom prst="rect">
            <a:avLst/>
          </a:prstGeom>
        </p:spPr>
        <p:txBody>
          <a:bodyPr wrap="square">
            <a:spAutoFit/>
          </a:bodyPr>
          <a:lstStyle/>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09.30-17.30, June 16, 2016</a:t>
            </a:r>
          </a:p>
          <a:p>
            <a:pPr algn="just">
              <a:lnSpc>
                <a:spcPct val="150000"/>
              </a:lnSpc>
            </a:pPr>
            <a:r>
              <a:rPr lang="en-US" altLang="zh-CN" sz="900" b="1" dirty="0" smtClean="0">
                <a:solidFill>
                  <a:schemeClr val="bg1"/>
                </a:solidFill>
                <a:latin typeface="Arial" panose="020B0604020202020204" pitchFamily="34" charset="0"/>
                <a:ea typeface="微软雅黑" pitchFamily="34" charset="-122"/>
                <a:cs typeface="Arial" panose="020B0604020202020204" pitchFamily="34" charset="0"/>
              </a:rPr>
              <a:t>Complex Thinking, the New Paradigm of the Smart Era</a:t>
            </a:r>
            <a:endParaRPr lang="zh-CN" altLang="zh-CN" sz="900" dirty="0">
              <a:solidFill>
                <a:schemeClr val="bg1"/>
              </a:solidFill>
              <a:latin typeface="Arial" panose="020B0604020202020204" pitchFamily="34" charset="0"/>
              <a:ea typeface="微软雅黑" pitchFamily="34" charset="-122"/>
              <a:cs typeface="Arial" panose="020B0604020202020204" pitchFamily="34" charset="0"/>
            </a:endParaRPr>
          </a:p>
          <a:p>
            <a:endParaRPr lang="en-US" altLang="zh-CN" sz="900" dirty="0" smtClean="0">
              <a:solidFill>
                <a:schemeClr val="bg1"/>
              </a:solidFill>
              <a:latin typeface="Arial" panose="020B0604020202020204" pitchFamily="34" charset="0"/>
              <a:cs typeface="Arial" panose="020B0604020202020204" pitchFamily="34" charset="0"/>
            </a:endParaRPr>
          </a:p>
          <a:p>
            <a:r>
              <a:rPr lang="en-US" altLang="zh-CN" sz="900" dirty="0" smtClean="0">
                <a:solidFill>
                  <a:schemeClr val="bg1"/>
                </a:solidFill>
                <a:latin typeface="Arial" panose="020B0604020202020204" pitchFamily="34" charset="0"/>
                <a:cs typeface="Arial" panose="020B0604020202020204" pitchFamily="34" charset="0"/>
              </a:rPr>
              <a:t>As </a:t>
            </a:r>
            <a:r>
              <a:rPr lang="en-US" altLang="zh-CN" sz="900" dirty="0">
                <a:solidFill>
                  <a:schemeClr val="bg1"/>
                </a:solidFill>
                <a:latin typeface="Arial" panose="020B0604020202020204" pitchFamily="34" charset="0"/>
                <a:cs typeface="Arial" panose="020B0604020202020204" pitchFamily="34" charset="0"/>
              </a:rPr>
              <a:t>one of the major events of China International Software and Information Service Fair, China Software Trends Forums is committed to boost the development of China’s software and information service industry.   </a:t>
            </a:r>
            <a:endParaRPr lang="zh-CN" altLang="zh-CN" sz="900" dirty="0">
              <a:solidFill>
                <a:schemeClr val="bg1"/>
              </a:solidFill>
              <a:latin typeface="Arial" panose="020B0604020202020204" pitchFamily="34" charset="0"/>
              <a:cs typeface="Arial" panose="020B0604020202020204" pitchFamily="34" charset="0"/>
            </a:endParaRPr>
          </a:p>
          <a:p>
            <a:r>
              <a:rPr lang="en-US" altLang="zh-CN" sz="900" dirty="0">
                <a:solidFill>
                  <a:schemeClr val="bg1"/>
                </a:solidFill>
                <a:latin typeface="Arial" panose="020B0604020202020204" pitchFamily="34" charset="0"/>
                <a:cs typeface="Arial" panose="020B0604020202020204" pitchFamily="34" charset="0"/>
              </a:rPr>
              <a:t> </a:t>
            </a:r>
            <a:endParaRPr lang="zh-CN" altLang="zh-CN" sz="900" dirty="0">
              <a:solidFill>
                <a:schemeClr val="bg1"/>
              </a:solidFill>
              <a:latin typeface="Arial" panose="020B0604020202020204" pitchFamily="34" charset="0"/>
              <a:cs typeface="Arial" panose="020B0604020202020204" pitchFamily="34" charset="0"/>
            </a:endParaRPr>
          </a:p>
          <a:p>
            <a:r>
              <a:rPr lang="en-US" altLang="zh-CN" sz="900" dirty="0">
                <a:solidFill>
                  <a:schemeClr val="bg1"/>
                </a:solidFill>
                <a:latin typeface="Arial" panose="020B0604020202020204" pitchFamily="34" charset="0"/>
                <a:cs typeface="Arial" panose="020B0604020202020204" pitchFamily="34" charset="0"/>
              </a:rPr>
              <a:t>The theme of China Software Trends Forum is </a:t>
            </a:r>
            <a:r>
              <a:rPr lang="en-US" altLang="zh-CN" sz="900" b="1" dirty="0">
                <a:solidFill>
                  <a:schemeClr val="bg1"/>
                </a:solidFill>
                <a:latin typeface="Arial" panose="020B0604020202020204" pitchFamily="34" charset="0"/>
                <a:cs typeface="Arial" panose="020B0604020202020204" pitchFamily="34" charset="0"/>
              </a:rPr>
              <a:t>“Complex Thinking, the New Paradigm of the Smart Era”.  </a:t>
            </a:r>
            <a:r>
              <a:rPr lang="en-US" altLang="zh-CN" sz="900" dirty="0">
                <a:solidFill>
                  <a:schemeClr val="bg1"/>
                </a:solidFill>
                <a:latin typeface="Arial" panose="020B0604020202020204" pitchFamily="34" charset="0"/>
                <a:cs typeface="Arial" panose="020B0604020202020204" pitchFamily="34" charset="0"/>
              </a:rPr>
              <a:t>The forum will discuss why we should see the world with interdisciplinary and </a:t>
            </a:r>
            <a:r>
              <a:rPr lang="en-US" altLang="zh-CN" sz="900" dirty="0" smtClean="0">
                <a:solidFill>
                  <a:schemeClr val="bg1"/>
                </a:solidFill>
                <a:latin typeface="Arial" panose="020B0604020202020204" pitchFamily="34" charset="0"/>
                <a:cs typeface="Arial" panose="020B0604020202020204" pitchFamily="34" charset="0"/>
              </a:rPr>
              <a:t>inter-sector </a:t>
            </a:r>
            <a:r>
              <a:rPr lang="en-US" altLang="zh-CN" sz="900" dirty="0">
                <a:solidFill>
                  <a:schemeClr val="bg1"/>
                </a:solidFill>
                <a:latin typeface="Arial" panose="020B0604020202020204" pitchFamily="34" charset="0"/>
                <a:cs typeface="Arial" panose="020B0604020202020204" pitchFamily="34" charset="0"/>
              </a:rPr>
              <a:t>ways, and how we can obtain the whole new methodology and solutions with those whole new approaches.  </a:t>
            </a:r>
            <a:endParaRPr lang="zh-CN" altLang="zh-CN" sz="900" dirty="0">
              <a:solidFill>
                <a:schemeClr val="bg1"/>
              </a:solidFill>
              <a:latin typeface="Arial" panose="020B0604020202020204" pitchFamily="34" charset="0"/>
              <a:cs typeface="Arial" panose="020B0604020202020204" pitchFamily="34" charset="0"/>
            </a:endParaRPr>
          </a:p>
          <a:p>
            <a:r>
              <a:rPr lang="en-US" altLang="zh-CN" sz="900" dirty="0">
                <a:solidFill>
                  <a:schemeClr val="bg1"/>
                </a:solidFill>
                <a:latin typeface="Arial" panose="020B0604020202020204" pitchFamily="34" charset="0"/>
                <a:cs typeface="Arial" panose="020B0604020202020204" pitchFamily="34" charset="0"/>
              </a:rPr>
              <a:t> </a:t>
            </a:r>
            <a:endParaRPr lang="zh-CN" altLang="zh-CN" sz="900" dirty="0">
              <a:solidFill>
                <a:schemeClr val="bg1"/>
              </a:solidFill>
              <a:latin typeface="Arial" panose="020B0604020202020204" pitchFamily="34" charset="0"/>
              <a:cs typeface="Arial" panose="020B0604020202020204" pitchFamily="34" charset="0"/>
            </a:endParaRPr>
          </a:p>
          <a:p>
            <a:r>
              <a:rPr lang="en-US" altLang="zh-CN" sz="900" dirty="0">
                <a:solidFill>
                  <a:schemeClr val="bg1"/>
                </a:solidFill>
                <a:latin typeface="Arial" panose="020B0604020202020204" pitchFamily="34" charset="0"/>
                <a:cs typeface="Arial" panose="020B0604020202020204" pitchFamily="34" charset="0"/>
              </a:rPr>
              <a:t>CST Forum invites government officials from different countries and regions, high level executives and senior consultants from recognized corporations and R &amp; D facilities to interpret, forecast and present the policies and the hottest and latest technologies, applications, and the trends in both IT sectors and conventional sectors.  By series speeches and panel discussion, the CST Forum will demonstrate how complex thinking is vital in the smart era. </a:t>
            </a:r>
            <a:endParaRPr lang="zh-CN" altLang="zh-CN" sz="900" dirty="0">
              <a:solidFill>
                <a:schemeClr val="bg1"/>
              </a:solidFill>
              <a:latin typeface="Arial" panose="020B0604020202020204" pitchFamily="34" charset="0"/>
              <a:ea typeface="微软雅黑" pitchFamily="34" charset="-122"/>
              <a:cs typeface="Arial" panose="020B0604020202020204" pitchFamily="34" charset="0"/>
            </a:endParaRPr>
          </a:p>
        </p:txBody>
      </p:sp>
      <p:sp>
        <p:nvSpPr>
          <p:cNvPr id="2" name="矩形 1"/>
          <p:cNvSpPr/>
          <p:nvPr/>
        </p:nvSpPr>
        <p:spPr>
          <a:xfrm>
            <a:off x="323528" y="604926"/>
            <a:ext cx="4053127" cy="523220"/>
          </a:xfrm>
          <a:prstGeom prst="rect">
            <a:avLst/>
          </a:prstGeom>
        </p:spPr>
        <p:txBody>
          <a:bodyPr wrap="square">
            <a:spAutoFit/>
          </a:bodyPr>
          <a:lstStyle/>
          <a:p>
            <a:r>
              <a:rPr lang="en-US" altLang="zh-CN" sz="1400" dirty="0" smtClean="0">
                <a:solidFill>
                  <a:schemeClr val="bg1"/>
                </a:solidFill>
                <a:latin typeface="微软雅黑" pitchFamily="34" charset="-122"/>
                <a:ea typeface="微软雅黑" pitchFamily="34" charset="-122"/>
              </a:rPr>
              <a:t>China Software and Information Service Policy and Trends Forum 2016</a:t>
            </a:r>
            <a:endParaRPr lang="zh-CN" altLang="zh-CN" sz="1400" dirty="0">
              <a:solidFill>
                <a:schemeClr val="bg1"/>
              </a:solidFill>
              <a:latin typeface="微软雅黑" pitchFamily="34" charset="-122"/>
              <a:ea typeface="微软雅黑" pitchFamily="34" charset="-122"/>
            </a:endParaRPr>
          </a:p>
        </p:txBody>
      </p:sp>
      <p:sp>
        <p:nvSpPr>
          <p:cNvPr id="69" name="矩形 68"/>
          <p:cNvSpPr/>
          <p:nvPr/>
        </p:nvSpPr>
        <p:spPr>
          <a:xfrm>
            <a:off x="4644008" y="1061625"/>
            <a:ext cx="4392488" cy="3598357"/>
          </a:xfrm>
          <a:prstGeom prst="rect">
            <a:avLst/>
          </a:prstGeom>
        </p:spPr>
        <p:txBody>
          <a:bodyPr wrap="square">
            <a:spAutoFit/>
          </a:bodyPr>
          <a:lstStyle/>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09.30-10.00</a:t>
            </a:r>
            <a:r>
              <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rPr>
              <a:t>	</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Policy Interpretation by Chinese </a:t>
            </a:r>
            <a:r>
              <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rPr>
              <a:t>g</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overnment official</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rPr>
              <a:t>10.00-10.20	</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China’s Digital Transformation, by McKinsey, TBC</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rPr>
              <a:t>10.20-10.40	</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Share Economy, by Baker &amp; McKenzie, TBC</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rPr>
              <a:t>10.40-11.30	</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Global Digital Trends, China, Germany, and Japan, by </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	Mr.. Feng Xingliang, Chief Representative, NRW Invest</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	Senior Analyst from Sumitomo Mitsui Banking Corp</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13.30-14.00</a:t>
            </a:r>
            <a:r>
              <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rPr>
              <a:t>	</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Coping with Complexity in Systems Engineering, by Mr. 	Joseph Sifakis</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rPr>
              <a:t>14.00-14.20	</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Cognitive Business Era by IBM</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rPr>
              <a:t>14.20-14.40	</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Smart City Trends, by Mr.. Walter Fang, Executive VP, 	iSoftStone</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rPr>
              <a:t>14.40-15.00 	</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Digital Economy Era, By Wei Min, Founder of Cloud Huoer</a:t>
            </a:r>
          </a:p>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15.00-15.20	Cloud Computing Reshaping the Industry, by Mr. Xu Yimin, 	President, Xinzhiyun</a:t>
            </a:r>
            <a:endParaRPr lang="zh-CN" altLang="en-US"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15.20-15.40</a:t>
            </a:r>
            <a:r>
              <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rPr>
              <a:t>	</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AI, the New Tide, by Pectora, TBC</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rPr>
              <a:t>15.40-16.00	</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Cyber Security in Smart Era, by Mr. Samuel Sinn, PWC</a:t>
            </a:r>
          </a:p>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15.40-17.30</a:t>
            </a:r>
            <a:r>
              <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rPr>
              <a:t>	</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Panel Discussion: the Challenges in Complexity</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p:txBody>
      </p:sp>
      <p:sp>
        <p:nvSpPr>
          <p:cNvPr id="7" name="等腰三角形 6"/>
          <p:cNvSpPr/>
          <p:nvPr/>
        </p:nvSpPr>
        <p:spPr>
          <a:xfrm flipH="1">
            <a:off x="7812360" y="346090"/>
            <a:ext cx="65420" cy="65420"/>
          </a:xfrm>
          <a:prstGeom prst="triangle">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cs typeface="Arial" panose="020B0604020202020204" pitchFamily="34" charset="0"/>
            </a:endParaRPr>
          </a:p>
        </p:txBody>
      </p:sp>
      <p:sp>
        <p:nvSpPr>
          <p:cNvPr id="8" name="TextBox 7"/>
          <p:cNvSpPr txBox="1"/>
          <p:nvPr/>
        </p:nvSpPr>
        <p:spPr>
          <a:xfrm>
            <a:off x="5940152" y="77892"/>
            <a:ext cx="2800767" cy="230832"/>
          </a:xfrm>
          <a:prstGeom prst="rect">
            <a:avLst/>
          </a:prstGeom>
          <a:solidFill>
            <a:srgbClr val="0070C0"/>
          </a:solidFill>
        </p:spPr>
        <p:txBody>
          <a:bodyPr wrap="none" rtlCol="0">
            <a:spAutoFit/>
          </a:bodyPr>
          <a:lstStyle/>
          <a:p>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about</a:t>
            </a:r>
            <a:r>
              <a:rPr lang="zh-CN" altLang="en-US"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a:t>
            </a:r>
            <a:r>
              <a:rPr lang="zh-CN" altLang="en-US" sz="900" b="1"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a:t>
            </a:r>
            <a:r>
              <a:rPr lang="en-US" altLang="zh-CN" sz="900" b="1"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contents</a:t>
            </a:r>
            <a:r>
              <a:rPr lang="zh-CN" altLang="en-US" sz="900"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exhibition </a:t>
            </a:r>
            <a:r>
              <a:rPr lang="zh-CN" altLang="en-US"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a:t>
            </a:r>
            <a:r>
              <a:rPr lang="en-US" altLang="zh-CN" sz="900" b="1" dirty="0" smtClean="0">
                <a:solidFill>
                  <a:schemeClr val="bg1"/>
                </a:solidFill>
                <a:latin typeface="Arial" panose="020B0604020202020204" pitchFamily="34" charset="0"/>
                <a:ea typeface="微软雅黑" pitchFamily="34" charset="-122"/>
                <a:cs typeface="Arial" panose="020B0604020202020204" pitchFamily="34" charset="0"/>
              </a:rPr>
              <a:t>forum</a:t>
            </a:r>
            <a:r>
              <a:rPr lang="zh-CN" altLang="en-US" sz="900"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publicity</a:t>
            </a:r>
            <a:endParaRPr lang="zh-CN" altLang="en-US" sz="900" dirty="0">
              <a:solidFill>
                <a:schemeClr val="tx2">
                  <a:lumMod val="60000"/>
                  <a:lumOff val="40000"/>
                </a:schemeClr>
              </a:solidFill>
              <a:latin typeface="Arial" panose="020B0604020202020204" pitchFamily="34" charset="0"/>
              <a:ea typeface="微软雅黑" pitchFamily="34" charset="-122"/>
              <a:cs typeface="Arial" panose="020B0604020202020204" pitchFamily="34" charset="0"/>
            </a:endParaRPr>
          </a:p>
        </p:txBody>
      </p:sp>
    </p:spTree>
    <p:extLst>
      <p:ext uri="{BB962C8B-B14F-4D97-AF65-F5344CB8AC3E}">
        <p14:creationId xmlns:p14="http://schemas.microsoft.com/office/powerpoint/2010/main" val="11946088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直接连接符 5"/>
          <p:cNvCxnSpPr/>
          <p:nvPr/>
        </p:nvCxnSpPr>
        <p:spPr>
          <a:xfrm>
            <a:off x="323528" y="1011018"/>
            <a:ext cx="2808312" cy="0"/>
          </a:xfrm>
          <a:prstGeom prst="line">
            <a:avLst/>
          </a:prstGeom>
          <a:ln w="76200" cmpd="thinThick">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7" name="椭圆 6"/>
          <p:cNvSpPr/>
          <p:nvPr/>
        </p:nvSpPr>
        <p:spPr>
          <a:xfrm>
            <a:off x="221521" y="476622"/>
            <a:ext cx="780256" cy="780256"/>
          </a:xfrm>
          <a:prstGeom prst="ellipse">
            <a:avLst/>
          </a:prstGeom>
          <a:noFill/>
          <a:ln w="31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cs typeface="Arial" panose="020B0604020202020204" pitchFamily="34" charset="0"/>
            </a:endParaRPr>
          </a:p>
        </p:txBody>
      </p:sp>
      <p:cxnSp>
        <p:nvCxnSpPr>
          <p:cNvPr id="8" name="直接连接符 7"/>
          <p:cNvCxnSpPr/>
          <p:nvPr/>
        </p:nvCxnSpPr>
        <p:spPr>
          <a:xfrm>
            <a:off x="336848" y="597402"/>
            <a:ext cx="1041501" cy="1038244"/>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1" name="矩形 10"/>
          <p:cNvSpPr/>
          <p:nvPr/>
        </p:nvSpPr>
        <p:spPr>
          <a:xfrm>
            <a:off x="266518" y="627534"/>
            <a:ext cx="2793314" cy="369332"/>
          </a:xfrm>
          <a:prstGeom prst="rect">
            <a:avLst/>
          </a:prstGeom>
          <a:ln>
            <a:noFill/>
          </a:ln>
        </p:spPr>
        <p:txBody>
          <a:bodyPr wrap="square">
            <a:spAutoFit/>
          </a:bodyPr>
          <a:lstStyle/>
          <a:p>
            <a:r>
              <a:rPr lang="en-US" altLang="zh-CN" dirty="0" smtClean="0">
                <a:solidFill>
                  <a:schemeClr val="accent5">
                    <a:lumMod val="60000"/>
                    <a:lumOff val="40000"/>
                  </a:schemeClr>
                </a:solidFill>
                <a:latin typeface="Arial" panose="020B0604020202020204" pitchFamily="34" charset="0"/>
                <a:ea typeface="微软雅黑" pitchFamily="34" charset="-122"/>
                <a:cs typeface="Arial" panose="020B0604020202020204" pitchFamily="34" charset="0"/>
              </a:rPr>
              <a:t>Publications &amp; Publicity</a:t>
            </a:r>
            <a:endParaRPr lang="zh-CN" altLang="en-US" dirty="0">
              <a:solidFill>
                <a:schemeClr val="accent5">
                  <a:lumMod val="60000"/>
                  <a:lumOff val="40000"/>
                </a:schemeClr>
              </a:solidFill>
              <a:latin typeface="Arial" panose="020B0604020202020204" pitchFamily="34" charset="0"/>
              <a:ea typeface="微软雅黑" pitchFamily="34" charset="-122"/>
              <a:cs typeface="Arial" panose="020B0604020202020204" pitchFamily="34" charset="0"/>
            </a:endParaRPr>
          </a:p>
        </p:txBody>
      </p:sp>
      <p:sp>
        <p:nvSpPr>
          <p:cNvPr id="79" name="TextBox 78"/>
          <p:cNvSpPr txBox="1"/>
          <p:nvPr/>
        </p:nvSpPr>
        <p:spPr>
          <a:xfrm>
            <a:off x="588153" y="1333961"/>
            <a:ext cx="2127505" cy="1520866"/>
          </a:xfrm>
          <a:prstGeom prst="rect">
            <a:avLst/>
          </a:prstGeom>
          <a:noFill/>
        </p:spPr>
        <p:txBody>
          <a:bodyPr wrap="none" rtlCol="0">
            <a:spAutoFit/>
          </a:bodyPr>
          <a:lstStyle/>
          <a:p>
            <a:pPr algn="just">
              <a:lnSpc>
                <a:spcPct val="150000"/>
              </a:lnSpc>
            </a:pPr>
            <a:r>
              <a:rPr lang="en-US" altLang="zh-CN" sz="900" b="1"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Official Publicity Platform:</a:t>
            </a:r>
          </a:p>
          <a:p>
            <a:pPr algn="just">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China Software Innovation Report</a:t>
            </a:r>
          </a:p>
          <a:p>
            <a:pPr algn="just">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Chinese Information Market Demands</a:t>
            </a:r>
          </a:p>
          <a:p>
            <a:pPr algn="just">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CISIS Fair News</a:t>
            </a:r>
          </a:p>
          <a:p>
            <a:pPr algn="just">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Official APP</a:t>
            </a:r>
            <a:endPar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gn="just">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Official WeChat</a:t>
            </a:r>
            <a:endPar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gn="just">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Official weibo</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p:txBody>
      </p:sp>
      <p:sp>
        <p:nvSpPr>
          <p:cNvPr id="78" name="TextBox 77"/>
          <p:cNvSpPr txBox="1"/>
          <p:nvPr/>
        </p:nvSpPr>
        <p:spPr>
          <a:xfrm>
            <a:off x="2987824" y="1333961"/>
            <a:ext cx="1281120" cy="3390608"/>
          </a:xfrm>
          <a:prstGeom prst="rect">
            <a:avLst/>
          </a:prstGeom>
          <a:noFill/>
        </p:spPr>
        <p:txBody>
          <a:bodyPr wrap="none" rtlCol="0">
            <a:spAutoFit/>
          </a:bodyPr>
          <a:lstStyle/>
          <a:p>
            <a:pPr>
              <a:lnSpc>
                <a:spcPct val="150000"/>
              </a:lnSpc>
            </a:pPr>
            <a:r>
              <a:rPr lang="en-US" altLang="zh-CN" sz="900" b="1" dirty="0" smtClean="0">
                <a:solidFill>
                  <a:schemeClr val="bg1"/>
                </a:solidFill>
                <a:latin typeface="Arial" pitchFamily="34" charset="0"/>
                <a:cs typeface="Arial" pitchFamily="34" charset="0"/>
              </a:rPr>
              <a:t>Media Partners</a:t>
            </a:r>
            <a:r>
              <a:rPr lang="zh-CN" altLang="en-US" sz="900" b="1" dirty="0" smtClean="0">
                <a:solidFill>
                  <a:schemeClr val="bg1"/>
                </a:solidFill>
                <a:latin typeface="Arial" pitchFamily="34" charset="0"/>
                <a:cs typeface="Arial" pitchFamily="34" charset="0"/>
              </a:rPr>
              <a:t>： </a:t>
            </a:r>
            <a:endParaRPr lang="en-US" altLang="zh-CN" sz="900" b="1" dirty="0" smtClean="0">
              <a:solidFill>
                <a:schemeClr val="bg1"/>
              </a:solidFill>
              <a:latin typeface="Arial" pitchFamily="34" charset="0"/>
              <a:cs typeface="Arial" pitchFamily="34" charset="0"/>
            </a:endParaRPr>
          </a:p>
          <a:p>
            <a:pPr>
              <a:lnSpc>
                <a:spcPct val="150000"/>
              </a:lnSpc>
            </a:pPr>
            <a:r>
              <a:rPr lang="en-US" altLang="zh-CN" sz="900" dirty="0" smtClean="0">
                <a:solidFill>
                  <a:schemeClr val="bg1"/>
                </a:solidFill>
                <a:latin typeface="Arial" pitchFamily="34" charset="0"/>
                <a:cs typeface="Arial" pitchFamily="34" charset="0"/>
              </a:rPr>
              <a:t>Xinhua News Agency</a:t>
            </a:r>
          </a:p>
          <a:p>
            <a:pPr>
              <a:lnSpc>
                <a:spcPct val="150000"/>
              </a:lnSpc>
            </a:pPr>
            <a:r>
              <a:rPr lang="en-US" altLang="zh-CN" sz="900" dirty="0" smtClean="0">
                <a:solidFill>
                  <a:schemeClr val="bg1"/>
                </a:solidFill>
                <a:latin typeface="Arial" pitchFamily="34" charset="0"/>
                <a:cs typeface="Arial" pitchFamily="34" charset="0"/>
              </a:rPr>
              <a:t>China Daily</a:t>
            </a:r>
          </a:p>
          <a:p>
            <a:pPr>
              <a:lnSpc>
                <a:spcPct val="150000"/>
              </a:lnSpc>
            </a:pPr>
            <a:r>
              <a:rPr lang="en-US" altLang="zh-CN" sz="900" dirty="0" smtClean="0">
                <a:solidFill>
                  <a:schemeClr val="bg1"/>
                </a:solidFill>
                <a:latin typeface="Arial" pitchFamily="34" charset="0"/>
                <a:cs typeface="Arial" pitchFamily="34" charset="0"/>
              </a:rPr>
              <a:t>Liaoning Daily</a:t>
            </a:r>
          </a:p>
          <a:p>
            <a:pPr>
              <a:lnSpc>
                <a:spcPct val="150000"/>
              </a:lnSpc>
            </a:pPr>
            <a:r>
              <a:rPr lang="en-US" altLang="zh-CN" sz="900" dirty="0">
                <a:solidFill>
                  <a:schemeClr val="bg1"/>
                </a:solidFill>
                <a:latin typeface="Arial" pitchFamily="34" charset="0"/>
                <a:cs typeface="Arial" pitchFamily="34" charset="0"/>
              </a:rPr>
              <a:t>Caixin Media</a:t>
            </a:r>
            <a:endParaRPr lang="en-US" altLang="zh-CN" sz="900" dirty="0" smtClean="0">
              <a:solidFill>
                <a:schemeClr val="bg1"/>
              </a:solidFill>
              <a:latin typeface="Arial" pitchFamily="34" charset="0"/>
              <a:cs typeface="Arial" pitchFamily="34" charset="0"/>
            </a:endParaRPr>
          </a:p>
          <a:p>
            <a:pPr>
              <a:lnSpc>
                <a:spcPct val="150000"/>
              </a:lnSpc>
            </a:pPr>
            <a:r>
              <a:rPr lang="en-US" altLang="zh-CN" sz="900" dirty="0" smtClean="0">
                <a:solidFill>
                  <a:schemeClr val="bg1"/>
                </a:solidFill>
                <a:latin typeface="Arial" pitchFamily="34" charset="0"/>
                <a:cs typeface="Arial" pitchFamily="34" charset="0"/>
              </a:rPr>
              <a:t>China Business</a:t>
            </a:r>
          </a:p>
          <a:p>
            <a:pPr>
              <a:lnSpc>
                <a:spcPct val="150000"/>
              </a:lnSpc>
            </a:pPr>
            <a:r>
              <a:rPr lang="en-US" altLang="zh-CN" sz="900" dirty="0" smtClean="0">
                <a:solidFill>
                  <a:schemeClr val="bg1"/>
                </a:solidFill>
                <a:latin typeface="Arial" pitchFamily="34" charset="0"/>
                <a:cs typeface="Arial" pitchFamily="34" charset="0"/>
              </a:rPr>
              <a:t>Sina.com</a:t>
            </a:r>
          </a:p>
          <a:p>
            <a:pPr>
              <a:lnSpc>
                <a:spcPct val="150000"/>
              </a:lnSpc>
            </a:pPr>
            <a:r>
              <a:rPr lang="en-US" altLang="zh-CN" sz="900" dirty="0" smtClean="0">
                <a:solidFill>
                  <a:schemeClr val="bg1"/>
                </a:solidFill>
                <a:latin typeface="Arial" pitchFamily="34" charset="0"/>
                <a:cs typeface="Arial" pitchFamily="34" charset="0"/>
              </a:rPr>
              <a:t>QQ.com</a:t>
            </a:r>
          </a:p>
          <a:p>
            <a:pPr>
              <a:lnSpc>
                <a:spcPct val="150000"/>
              </a:lnSpc>
            </a:pPr>
            <a:r>
              <a:rPr lang="en-US" altLang="zh-CN" sz="900" dirty="0" smtClean="0">
                <a:solidFill>
                  <a:schemeClr val="bg1"/>
                </a:solidFill>
                <a:latin typeface="Arial" pitchFamily="34" charset="0"/>
                <a:cs typeface="Arial" pitchFamily="34" charset="0"/>
              </a:rPr>
              <a:t>CBN</a:t>
            </a:r>
          </a:p>
          <a:p>
            <a:pPr>
              <a:lnSpc>
                <a:spcPct val="150000"/>
              </a:lnSpc>
            </a:pPr>
            <a:r>
              <a:rPr lang="en-US" altLang="zh-CN" sz="900" dirty="0" smtClean="0">
                <a:solidFill>
                  <a:schemeClr val="bg1"/>
                </a:solidFill>
                <a:latin typeface="Arial" pitchFamily="34" charset="0"/>
                <a:cs typeface="Arial" pitchFamily="34" charset="0"/>
              </a:rPr>
              <a:t>Ifeng.com</a:t>
            </a:r>
          </a:p>
          <a:p>
            <a:pPr>
              <a:lnSpc>
                <a:spcPct val="150000"/>
              </a:lnSpc>
            </a:pPr>
            <a:r>
              <a:rPr lang="en-US" altLang="zh-CN" sz="900" dirty="0" smtClean="0">
                <a:solidFill>
                  <a:schemeClr val="bg1"/>
                </a:solidFill>
                <a:latin typeface="Arial" pitchFamily="34" charset="0"/>
                <a:cs typeface="Arial" pitchFamily="34" charset="0"/>
              </a:rPr>
              <a:t>Netease.com</a:t>
            </a:r>
          </a:p>
          <a:p>
            <a:pPr>
              <a:lnSpc>
                <a:spcPct val="150000"/>
              </a:lnSpc>
            </a:pPr>
            <a:r>
              <a:rPr lang="en-US" altLang="zh-CN" sz="900" dirty="0" smtClean="0">
                <a:solidFill>
                  <a:schemeClr val="bg1"/>
                </a:solidFill>
                <a:latin typeface="Arial" pitchFamily="34" charset="0"/>
                <a:cs typeface="Arial" pitchFamily="34" charset="0"/>
              </a:rPr>
              <a:t>Chinabyte.com</a:t>
            </a:r>
          </a:p>
          <a:p>
            <a:pPr>
              <a:lnSpc>
                <a:spcPct val="150000"/>
              </a:lnSpc>
            </a:pPr>
            <a:r>
              <a:rPr lang="en-US" altLang="zh-CN" sz="900" dirty="0" smtClean="0">
                <a:solidFill>
                  <a:schemeClr val="bg1"/>
                </a:solidFill>
                <a:latin typeface="Arial" pitchFamily="34" charset="0"/>
                <a:cs typeface="Arial" pitchFamily="34" charset="0"/>
              </a:rPr>
              <a:t>China Entrepreneur</a:t>
            </a:r>
          </a:p>
          <a:p>
            <a:pPr>
              <a:lnSpc>
                <a:spcPct val="150000"/>
              </a:lnSpc>
            </a:pPr>
            <a:r>
              <a:rPr lang="en-US" altLang="zh-CN" sz="900" dirty="0" smtClean="0">
                <a:solidFill>
                  <a:schemeClr val="bg1"/>
                </a:solidFill>
                <a:latin typeface="Arial" pitchFamily="34" charset="0"/>
                <a:cs typeface="Arial" pitchFamily="34" charset="0"/>
              </a:rPr>
              <a:t>IT Time Weekly</a:t>
            </a:r>
          </a:p>
          <a:p>
            <a:pPr>
              <a:lnSpc>
                <a:spcPct val="150000"/>
              </a:lnSpc>
            </a:pPr>
            <a:r>
              <a:rPr lang="en-US" altLang="zh-CN" sz="900" dirty="0" smtClean="0">
                <a:solidFill>
                  <a:schemeClr val="bg1"/>
                </a:solidFill>
                <a:latin typeface="Arial" pitchFamily="34" charset="0"/>
                <a:cs typeface="Arial" pitchFamily="34" charset="0"/>
              </a:rPr>
              <a:t>Business Value</a:t>
            </a:r>
          </a:p>
          <a:p>
            <a:pPr>
              <a:lnSpc>
                <a:spcPct val="150000"/>
              </a:lnSpc>
            </a:pPr>
            <a:r>
              <a:rPr lang="en-US" altLang="zh-CN" sz="900" dirty="0" smtClean="0">
                <a:solidFill>
                  <a:schemeClr val="bg1"/>
                </a:solidFill>
                <a:latin typeface="Arial" pitchFamily="34" charset="0"/>
                <a:cs typeface="Arial" pitchFamily="34" charset="0"/>
              </a:rPr>
              <a:t>Hexun.com</a:t>
            </a:r>
            <a:endParaRPr lang="zh-CN" altLang="en-US" sz="900" dirty="0">
              <a:solidFill>
                <a:schemeClr val="bg1"/>
              </a:solidFill>
              <a:latin typeface="Arial" pitchFamily="34" charset="0"/>
              <a:cs typeface="Arial" pitchFamily="34" charset="0"/>
            </a:endParaRPr>
          </a:p>
        </p:txBody>
      </p:sp>
      <p:sp>
        <p:nvSpPr>
          <p:cNvPr id="80" name="TextBox 79"/>
          <p:cNvSpPr txBox="1"/>
          <p:nvPr/>
        </p:nvSpPr>
        <p:spPr>
          <a:xfrm>
            <a:off x="4644008" y="1333961"/>
            <a:ext cx="1180131" cy="3390608"/>
          </a:xfrm>
          <a:prstGeom prst="rect">
            <a:avLst/>
          </a:prstGeom>
          <a:noFill/>
        </p:spPr>
        <p:txBody>
          <a:bodyPr wrap="none" rtlCol="0">
            <a:spAutoFit/>
          </a:bodyPr>
          <a:lstStyle/>
          <a:p>
            <a:pPr>
              <a:lnSpc>
                <a:spcPct val="150000"/>
              </a:lnSpc>
            </a:pPr>
            <a:endParaRPr lang="en-US" altLang="zh-CN" sz="900" dirty="0" smtClean="0">
              <a:solidFill>
                <a:schemeClr val="bg1"/>
              </a:solidFill>
              <a:latin typeface="Arial" pitchFamily="34" charset="0"/>
              <a:cs typeface="Arial" pitchFamily="34" charset="0"/>
            </a:endParaRPr>
          </a:p>
          <a:p>
            <a:pPr>
              <a:lnSpc>
                <a:spcPct val="150000"/>
              </a:lnSpc>
            </a:pPr>
            <a:r>
              <a:rPr lang="en-US" altLang="zh-CN" sz="900" dirty="0" smtClean="0">
                <a:solidFill>
                  <a:schemeClr val="bg1"/>
                </a:solidFill>
                <a:latin typeface="Arial" pitchFamily="34" charset="0"/>
                <a:cs typeface="Arial" pitchFamily="34" charset="0"/>
              </a:rPr>
              <a:t>Cyzone</a:t>
            </a:r>
          </a:p>
          <a:p>
            <a:pPr>
              <a:lnSpc>
                <a:spcPct val="150000"/>
              </a:lnSpc>
            </a:pPr>
            <a:r>
              <a:rPr lang="en-US" altLang="zh-CN" sz="900" dirty="0" smtClean="0">
                <a:solidFill>
                  <a:schemeClr val="bg1"/>
                </a:solidFill>
                <a:latin typeface="Arial" pitchFamily="34" charset="0"/>
                <a:cs typeface="Arial" pitchFamily="34" charset="0"/>
              </a:rPr>
              <a:t>IT Manager</a:t>
            </a:r>
          </a:p>
          <a:p>
            <a:pPr>
              <a:lnSpc>
                <a:spcPct val="150000"/>
              </a:lnSpc>
            </a:pPr>
            <a:r>
              <a:rPr lang="en-US" altLang="zh-CN" sz="900" dirty="0" smtClean="0">
                <a:solidFill>
                  <a:schemeClr val="bg1"/>
                </a:solidFill>
                <a:latin typeface="Arial" pitchFamily="34" charset="0"/>
                <a:cs typeface="Arial" pitchFamily="34" charset="0"/>
              </a:rPr>
              <a:t>China Computer</a:t>
            </a:r>
          </a:p>
          <a:p>
            <a:pPr>
              <a:lnSpc>
                <a:spcPct val="150000"/>
              </a:lnSpc>
            </a:pPr>
            <a:r>
              <a:rPr lang="en-US" altLang="zh-CN" sz="900" dirty="0" smtClean="0">
                <a:solidFill>
                  <a:schemeClr val="bg1"/>
                </a:solidFill>
                <a:latin typeface="Arial" pitchFamily="34" charset="0"/>
                <a:cs typeface="Arial" pitchFamily="34" charset="0"/>
              </a:rPr>
              <a:t>Internet Weekly</a:t>
            </a:r>
          </a:p>
          <a:p>
            <a:pPr>
              <a:lnSpc>
                <a:spcPct val="150000"/>
              </a:lnSpc>
            </a:pPr>
            <a:r>
              <a:rPr lang="en-US" altLang="zh-CN" sz="900" dirty="0" smtClean="0">
                <a:solidFill>
                  <a:schemeClr val="bg1"/>
                </a:solidFill>
                <a:latin typeface="Arial" pitchFamily="34" charset="0"/>
                <a:cs typeface="Arial" pitchFamily="34" charset="0"/>
              </a:rPr>
              <a:t>21</a:t>
            </a:r>
            <a:r>
              <a:rPr lang="en-US" altLang="zh-CN" sz="900" baseline="30000" dirty="0" smtClean="0">
                <a:solidFill>
                  <a:schemeClr val="bg1"/>
                </a:solidFill>
                <a:latin typeface="Arial" pitchFamily="34" charset="0"/>
                <a:cs typeface="Arial" pitchFamily="34" charset="0"/>
              </a:rPr>
              <a:t>st</a:t>
            </a:r>
            <a:r>
              <a:rPr lang="en-US" altLang="zh-CN" sz="900" dirty="0" smtClean="0">
                <a:solidFill>
                  <a:schemeClr val="bg1"/>
                </a:solidFill>
                <a:latin typeface="Arial" pitchFamily="34" charset="0"/>
                <a:cs typeface="Arial" pitchFamily="34" charset="0"/>
              </a:rPr>
              <a:t> Century Herald</a:t>
            </a:r>
          </a:p>
          <a:p>
            <a:pPr>
              <a:lnSpc>
                <a:spcPct val="150000"/>
              </a:lnSpc>
            </a:pPr>
            <a:r>
              <a:rPr lang="en-US" altLang="zh-CN" sz="900" dirty="0" smtClean="0">
                <a:solidFill>
                  <a:schemeClr val="bg1"/>
                </a:solidFill>
                <a:latin typeface="Arial" pitchFamily="34" charset="0"/>
                <a:cs typeface="Arial" pitchFamily="34" charset="0"/>
              </a:rPr>
              <a:t>IT CCW.net</a:t>
            </a:r>
          </a:p>
          <a:p>
            <a:pPr>
              <a:lnSpc>
                <a:spcPct val="150000"/>
              </a:lnSpc>
            </a:pPr>
            <a:r>
              <a:rPr lang="en-US" altLang="zh-CN" sz="900" dirty="0" smtClean="0">
                <a:solidFill>
                  <a:schemeClr val="bg1"/>
                </a:solidFill>
                <a:latin typeface="Arial" pitchFamily="34" charset="0"/>
                <a:cs typeface="Arial" pitchFamily="34" charset="0"/>
              </a:rPr>
              <a:t>CSDN</a:t>
            </a:r>
          </a:p>
          <a:p>
            <a:pPr>
              <a:lnSpc>
                <a:spcPct val="150000"/>
              </a:lnSpc>
            </a:pPr>
            <a:r>
              <a:rPr lang="en-US" altLang="zh-CN" sz="900" dirty="0" smtClean="0">
                <a:solidFill>
                  <a:schemeClr val="bg1"/>
                </a:solidFill>
                <a:latin typeface="Arial" pitchFamily="34" charset="0"/>
                <a:cs typeface="Arial" pitchFamily="34" charset="0"/>
              </a:rPr>
              <a:t>CIO Times</a:t>
            </a:r>
          </a:p>
          <a:p>
            <a:pPr>
              <a:lnSpc>
                <a:spcPct val="150000"/>
              </a:lnSpc>
            </a:pPr>
            <a:r>
              <a:rPr lang="en-US" altLang="zh-CN" sz="900" dirty="0" smtClean="0">
                <a:solidFill>
                  <a:schemeClr val="bg1"/>
                </a:solidFill>
                <a:latin typeface="Arial" pitchFamily="34" charset="0"/>
                <a:cs typeface="Arial" pitchFamily="34" charset="0"/>
              </a:rPr>
              <a:t>CNET News</a:t>
            </a:r>
          </a:p>
          <a:p>
            <a:pPr>
              <a:lnSpc>
                <a:spcPct val="150000"/>
              </a:lnSpc>
            </a:pPr>
            <a:r>
              <a:rPr lang="en-US" altLang="zh-CN" sz="900" dirty="0" smtClean="0">
                <a:solidFill>
                  <a:schemeClr val="bg1"/>
                </a:solidFill>
                <a:latin typeface="Arial" pitchFamily="34" charset="0"/>
                <a:cs typeface="Arial" pitchFamily="34" charset="0"/>
              </a:rPr>
              <a:t>Information China</a:t>
            </a:r>
          </a:p>
          <a:p>
            <a:pPr>
              <a:lnSpc>
                <a:spcPct val="150000"/>
              </a:lnSpc>
            </a:pPr>
            <a:r>
              <a:rPr lang="en-US" altLang="zh-CN" sz="900" dirty="0" smtClean="0">
                <a:solidFill>
                  <a:schemeClr val="bg1"/>
                </a:solidFill>
                <a:latin typeface="Arial" pitchFamily="34" charset="0"/>
                <a:cs typeface="Arial" pitchFamily="34" charset="0"/>
              </a:rPr>
              <a:t>China Value</a:t>
            </a:r>
          </a:p>
          <a:p>
            <a:pPr>
              <a:lnSpc>
                <a:spcPct val="150000"/>
              </a:lnSpc>
            </a:pPr>
            <a:r>
              <a:rPr lang="en-US" altLang="zh-CN" sz="900" dirty="0" smtClean="0">
                <a:solidFill>
                  <a:schemeClr val="bg1"/>
                </a:solidFill>
                <a:latin typeface="Arial" pitchFamily="34" charset="0"/>
                <a:cs typeface="Arial" pitchFamily="34" charset="0"/>
              </a:rPr>
              <a:t>CEOCIO</a:t>
            </a:r>
          </a:p>
          <a:p>
            <a:pPr>
              <a:lnSpc>
                <a:spcPct val="150000"/>
              </a:lnSpc>
            </a:pPr>
            <a:r>
              <a:rPr lang="en-US" altLang="zh-CN" sz="900" dirty="0" smtClean="0">
                <a:solidFill>
                  <a:schemeClr val="bg1"/>
                </a:solidFill>
                <a:latin typeface="Arial" pitchFamily="34" charset="0"/>
                <a:cs typeface="Arial" pitchFamily="34" charset="0"/>
              </a:rPr>
              <a:t>China Sourcing</a:t>
            </a:r>
          </a:p>
          <a:p>
            <a:pPr>
              <a:lnSpc>
                <a:spcPct val="150000"/>
              </a:lnSpc>
            </a:pPr>
            <a:r>
              <a:rPr lang="en-US" altLang="zh-CN" sz="900" dirty="0" smtClean="0">
                <a:solidFill>
                  <a:schemeClr val="bg1"/>
                </a:solidFill>
                <a:latin typeface="Arial" pitchFamily="34" charset="0"/>
                <a:cs typeface="Arial" pitchFamily="34" charset="0"/>
              </a:rPr>
              <a:t>Chinacity.org.cn</a:t>
            </a:r>
          </a:p>
          <a:p>
            <a:pPr>
              <a:lnSpc>
                <a:spcPct val="150000"/>
              </a:lnSpc>
            </a:pPr>
            <a:r>
              <a:rPr lang="en-US" altLang="zh-CN" sz="900" dirty="0" smtClean="0">
                <a:solidFill>
                  <a:schemeClr val="bg1"/>
                </a:solidFill>
                <a:latin typeface="Arial" pitchFamily="34" charset="0"/>
                <a:cs typeface="Arial" pitchFamily="34" charset="0"/>
              </a:rPr>
              <a:t>PR News</a:t>
            </a:r>
            <a:endParaRPr lang="zh-CN" altLang="en-US" sz="900" dirty="0">
              <a:solidFill>
                <a:schemeClr val="bg1"/>
              </a:solidFill>
              <a:latin typeface="Arial" pitchFamily="34" charset="0"/>
              <a:cs typeface="Arial" pitchFamily="34" charset="0"/>
            </a:endParaRPr>
          </a:p>
        </p:txBody>
      </p:sp>
      <p:sp>
        <p:nvSpPr>
          <p:cNvPr id="85" name="TextBox 84"/>
          <p:cNvSpPr txBox="1"/>
          <p:nvPr/>
        </p:nvSpPr>
        <p:spPr>
          <a:xfrm>
            <a:off x="6372200" y="1333961"/>
            <a:ext cx="1095172" cy="2767361"/>
          </a:xfrm>
          <a:prstGeom prst="rect">
            <a:avLst/>
          </a:prstGeom>
          <a:noFill/>
        </p:spPr>
        <p:txBody>
          <a:bodyPr wrap="none" rtlCol="0">
            <a:spAutoFit/>
          </a:bodyPr>
          <a:lstStyle/>
          <a:p>
            <a:pPr>
              <a:lnSpc>
                <a:spcPct val="150000"/>
              </a:lnSpc>
            </a:pPr>
            <a:endParaRPr lang="en-US" altLang="zh-CN" sz="900" dirty="0" smtClean="0">
              <a:solidFill>
                <a:schemeClr val="bg1"/>
              </a:solidFill>
              <a:latin typeface="Arial" pitchFamily="34" charset="0"/>
              <a:cs typeface="Arial" pitchFamily="34" charset="0"/>
            </a:endParaRPr>
          </a:p>
          <a:p>
            <a:pPr>
              <a:lnSpc>
                <a:spcPct val="150000"/>
              </a:lnSpc>
            </a:pPr>
            <a:r>
              <a:rPr lang="en-US" altLang="zh-CN" sz="900" dirty="0" smtClean="0">
                <a:solidFill>
                  <a:schemeClr val="bg1"/>
                </a:solidFill>
                <a:latin typeface="Arial" pitchFamily="34" charset="0"/>
                <a:cs typeface="Arial" pitchFamily="34" charset="0"/>
              </a:rPr>
              <a:t>CHIP</a:t>
            </a:r>
          </a:p>
          <a:p>
            <a:pPr>
              <a:lnSpc>
                <a:spcPct val="150000"/>
              </a:lnSpc>
            </a:pPr>
            <a:r>
              <a:rPr lang="en-US" altLang="zh-CN" sz="900" dirty="0" smtClean="0">
                <a:solidFill>
                  <a:schemeClr val="bg1"/>
                </a:solidFill>
                <a:latin typeface="Arial" pitchFamily="34" charset="0"/>
                <a:cs typeface="Arial" pitchFamily="34" charset="0"/>
              </a:rPr>
              <a:t>CAD CAM</a:t>
            </a:r>
          </a:p>
          <a:p>
            <a:pPr>
              <a:lnSpc>
                <a:spcPct val="150000"/>
              </a:lnSpc>
            </a:pPr>
            <a:r>
              <a:rPr lang="en-US" altLang="zh-CN" sz="900" dirty="0" smtClean="0">
                <a:solidFill>
                  <a:schemeClr val="bg1"/>
                </a:solidFill>
                <a:latin typeface="Arial" pitchFamily="34" charset="0"/>
                <a:cs typeface="Arial" pitchFamily="34" charset="0"/>
              </a:rPr>
              <a:t>Information China</a:t>
            </a:r>
          </a:p>
          <a:p>
            <a:pPr>
              <a:lnSpc>
                <a:spcPct val="150000"/>
              </a:lnSpc>
            </a:pPr>
            <a:r>
              <a:rPr lang="en-US" altLang="zh-CN" sz="900" dirty="0" smtClean="0">
                <a:solidFill>
                  <a:schemeClr val="bg1"/>
                </a:solidFill>
                <a:latin typeface="Arial" pitchFamily="34" charset="0"/>
                <a:cs typeface="Arial" pitchFamily="34" charset="0"/>
              </a:rPr>
              <a:t>Chinanews.com</a:t>
            </a:r>
          </a:p>
          <a:p>
            <a:pPr>
              <a:lnSpc>
                <a:spcPct val="150000"/>
              </a:lnSpc>
            </a:pPr>
            <a:r>
              <a:rPr lang="en-US" altLang="zh-CN" sz="900" dirty="0" smtClean="0">
                <a:solidFill>
                  <a:schemeClr val="bg1"/>
                </a:solidFill>
                <a:latin typeface="Arial" pitchFamily="34" charset="0"/>
                <a:cs typeface="Arial" pitchFamily="34" charset="0"/>
              </a:rPr>
              <a:t>Forbes China</a:t>
            </a:r>
          </a:p>
          <a:p>
            <a:pPr>
              <a:lnSpc>
                <a:spcPct val="150000"/>
              </a:lnSpc>
            </a:pPr>
            <a:r>
              <a:rPr lang="en-US" altLang="zh-CN" sz="900" dirty="0" smtClean="0">
                <a:solidFill>
                  <a:schemeClr val="bg1"/>
                </a:solidFill>
                <a:latin typeface="Arial" pitchFamily="34" charset="0"/>
                <a:cs typeface="Arial" pitchFamily="34" charset="0"/>
              </a:rPr>
              <a:t>FT Chinese</a:t>
            </a:r>
          </a:p>
          <a:p>
            <a:pPr>
              <a:lnSpc>
                <a:spcPct val="150000"/>
              </a:lnSpc>
            </a:pPr>
            <a:r>
              <a:rPr lang="en-US" altLang="zh-CN" sz="900" dirty="0" smtClean="0">
                <a:solidFill>
                  <a:schemeClr val="bg1"/>
                </a:solidFill>
                <a:latin typeface="Arial" pitchFamily="34" charset="0"/>
                <a:cs typeface="Arial" pitchFamily="34" charset="0"/>
              </a:rPr>
              <a:t>WSJ Chinese</a:t>
            </a:r>
          </a:p>
          <a:p>
            <a:pPr>
              <a:lnSpc>
                <a:spcPct val="150000"/>
              </a:lnSpc>
            </a:pPr>
            <a:r>
              <a:rPr lang="en-US" altLang="zh-CN" sz="900" dirty="0" smtClean="0">
                <a:solidFill>
                  <a:schemeClr val="bg1"/>
                </a:solidFill>
                <a:latin typeface="Arial" pitchFamily="34" charset="0"/>
                <a:cs typeface="Arial" pitchFamily="34" charset="0"/>
              </a:rPr>
              <a:t>GDC China</a:t>
            </a:r>
          </a:p>
          <a:p>
            <a:pPr>
              <a:lnSpc>
                <a:spcPct val="150000"/>
              </a:lnSpc>
            </a:pPr>
            <a:r>
              <a:rPr lang="en-US" altLang="zh-CN" sz="900" dirty="0" smtClean="0">
                <a:solidFill>
                  <a:schemeClr val="bg1"/>
                </a:solidFill>
                <a:latin typeface="Arial" pitchFamily="34" charset="0"/>
                <a:cs typeface="Arial" pitchFamily="34" charset="0"/>
              </a:rPr>
              <a:t>PR Newswire</a:t>
            </a:r>
          </a:p>
          <a:p>
            <a:pPr>
              <a:lnSpc>
                <a:spcPct val="150000"/>
              </a:lnSpc>
            </a:pPr>
            <a:r>
              <a:rPr lang="en-US" altLang="zh-CN" sz="900" dirty="0" smtClean="0">
                <a:solidFill>
                  <a:schemeClr val="bg1"/>
                </a:solidFill>
                <a:latin typeface="Arial" pitchFamily="34" charset="0"/>
                <a:cs typeface="Arial" pitchFamily="34" charset="0"/>
              </a:rPr>
              <a:t>Nikkei BP</a:t>
            </a:r>
          </a:p>
          <a:p>
            <a:pPr>
              <a:lnSpc>
                <a:spcPct val="150000"/>
              </a:lnSpc>
            </a:pPr>
            <a:r>
              <a:rPr lang="en-US" altLang="zh-CN" sz="900" dirty="0" smtClean="0">
                <a:solidFill>
                  <a:schemeClr val="bg1"/>
                </a:solidFill>
                <a:latin typeface="Arial" pitchFamily="34" charset="0"/>
                <a:cs typeface="Arial" pitchFamily="34" charset="0"/>
              </a:rPr>
              <a:t>Fast Company</a:t>
            </a:r>
          </a:p>
          <a:p>
            <a:pPr>
              <a:lnSpc>
                <a:spcPct val="150000"/>
              </a:lnSpc>
            </a:pPr>
            <a:r>
              <a:rPr lang="en-US" altLang="zh-CN" sz="900" dirty="0" smtClean="0">
                <a:solidFill>
                  <a:schemeClr val="bg1"/>
                </a:solidFill>
                <a:latin typeface="Arial" pitchFamily="34" charset="0"/>
                <a:cs typeface="Arial" pitchFamily="34" charset="0"/>
              </a:rPr>
              <a:t>And more…</a:t>
            </a:r>
            <a:endParaRPr lang="zh-CN" altLang="en-US" sz="900" dirty="0">
              <a:solidFill>
                <a:schemeClr val="bg1"/>
              </a:solidFill>
              <a:latin typeface="Arial" pitchFamily="34" charset="0"/>
              <a:cs typeface="Arial" pitchFamily="34" charset="0"/>
            </a:endParaRPr>
          </a:p>
        </p:txBody>
      </p:sp>
      <p:sp>
        <p:nvSpPr>
          <p:cNvPr id="86" name="等腰三角形 85"/>
          <p:cNvSpPr/>
          <p:nvPr/>
        </p:nvSpPr>
        <p:spPr>
          <a:xfrm flipH="1">
            <a:off x="8323004" y="346090"/>
            <a:ext cx="65420" cy="65420"/>
          </a:xfrm>
          <a:prstGeom prst="triangle">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cs typeface="Arial" panose="020B0604020202020204" pitchFamily="34" charset="0"/>
            </a:endParaRPr>
          </a:p>
        </p:txBody>
      </p:sp>
      <p:sp>
        <p:nvSpPr>
          <p:cNvPr id="87" name="TextBox 86"/>
          <p:cNvSpPr txBox="1"/>
          <p:nvPr/>
        </p:nvSpPr>
        <p:spPr>
          <a:xfrm>
            <a:off x="5940152" y="77892"/>
            <a:ext cx="2800767" cy="230832"/>
          </a:xfrm>
          <a:prstGeom prst="rect">
            <a:avLst/>
          </a:prstGeom>
          <a:solidFill>
            <a:srgbClr val="0070C0"/>
          </a:solidFill>
        </p:spPr>
        <p:txBody>
          <a:bodyPr wrap="none" rtlCol="0">
            <a:spAutoFit/>
          </a:bodyPr>
          <a:lstStyle/>
          <a:p>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about</a:t>
            </a:r>
            <a:r>
              <a:rPr lang="zh-CN" altLang="en-US"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a:t>
            </a:r>
            <a:r>
              <a:rPr lang="zh-CN" altLang="en-US" sz="900" b="1"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a:t>
            </a:r>
            <a:r>
              <a:rPr lang="en-US" altLang="zh-CN" sz="900" b="1"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contents</a:t>
            </a:r>
            <a:r>
              <a:rPr lang="zh-CN" altLang="en-US" sz="900"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exhibition </a:t>
            </a:r>
            <a:r>
              <a:rPr lang="zh-CN" altLang="en-US"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forum</a:t>
            </a:r>
            <a:r>
              <a:rPr lang="zh-CN" altLang="en-US" sz="900"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b="1" dirty="0" smtClean="0">
                <a:solidFill>
                  <a:schemeClr val="bg1"/>
                </a:solidFill>
                <a:latin typeface="Arial" panose="020B0604020202020204" pitchFamily="34" charset="0"/>
                <a:ea typeface="微软雅黑" pitchFamily="34" charset="-122"/>
                <a:cs typeface="Arial" panose="020B0604020202020204" pitchFamily="34" charset="0"/>
              </a:rPr>
              <a:t>publicity</a:t>
            </a:r>
            <a:endParaRPr lang="zh-CN" altLang="en-US" sz="900" b="1" dirty="0">
              <a:solidFill>
                <a:schemeClr val="bg1"/>
              </a:solidFill>
              <a:latin typeface="Arial" panose="020B0604020202020204" pitchFamily="34" charset="0"/>
              <a:ea typeface="微软雅黑" pitchFamily="34" charset="-122"/>
              <a:cs typeface="Arial" panose="020B0604020202020204" pitchFamily="34" charset="0"/>
            </a:endParaRPr>
          </a:p>
        </p:txBody>
      </p:sp>
    </p:spTree>
    <p:extLst>
      <p:ext uri="{BB962C8B-B14F-4D97-AF65-F5344CB8AC3E}">
        <p14:creationId xmlns:p14="http://schemas.microsoft.com/office/powerpoint/2010/main" val="7779439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组合 5"/>
          <p:cNvGrpSpPr/>
          <p:nvPr/>
        </p:nvGrpSpPr>
        <p:grpSpPr>
          <a:xfrm>
            <a:off x="5486400" y="0"/>
            <a:ext cx="3657600" cy="5143500"/>
            <a:chOff x="5493149" y="-20538"/>
            <a:chExt cx="3657600" cy="5143500"/>
          </a:xfrm>
        </p:grpSpPr>
        <p:grpSp>
          <p:nvGrpSpPr>
            <p:cNvPr id="7" name="组合 6"/>
            <p:cNvGrpSpPr/>
            <p:nvPr/>
          </p:nvGrpSpPr>
          <p:grpSpPr>
            <a:xfrm>
              <a:off x="5508624" y="123478"/>
              <a:ext cx="3620725" cy="4876800"/>
              <a:chOff x="-14650" y="123478"/>
              <a:chExt cx="9144000" cy="4876800"/>
            </a:xfrm>
          </p:grpSpPr>
          <p:cxnSp>
            <p:nvCxnSpPr>
              <p:cNvPr id="33" name="直接连接符 32"/>
              <p:cNvCxnSpPr/>
              <p:nvPr/>
            </p:nvCxnSpPr>
            <p:spPr>
              <a:xfrm>
                <a:off x="-14650" y="123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a:off x="-14650" y="275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14650" y="428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6" name="直接连接符 35"/>
              <p:cNvCxnSpPr/>
              <p:nvPr/>
            </p:nvCxnSpPr>
            <p:spPr>
              <a:xfrm>
                <a:off x="-14650" y="580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7" name="直接连接符 36"/>
              <p:cNvCxnSpPr/>
              <p:nvPr/>
            </p:nvCxnSpPr>
            <p:spPr>
              <a:xfrm>
                <a:off x="-14650" y="733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8" name="直接连接符 57"/>
              <p:cNvCxnSpPr/>
              <p:nvPr/>
            </p:nvCxnSpPr>
            <p:spPr>
              <a:xfrm>
                <a:off x="-14650" y="3933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8" name="直接连接符 37"/>
              <p:cNvCxnSpPr/>
              <p:nvPr/>
            </p:nvCxnSpPr>
            <p:spPr>
              <a:xfrm>
                <a:off x="-14650" y="885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nvCxnSpPr>
            <p:spPr>
              <a:xfrm>
                <a:off x="-14650" y="1037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14650" y="1190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14650" y="1342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14650" y="1495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nvCxnSpPr>
            <p:spPr>
              <a:xfrm>
                <a:off x="-14650" y="1647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4" name="直接连接符 43"/>
              <p:cNvCxnSpPr/>
              <p:nvPr/>
            </p:nvCxnSpPr>
            <p:spPr>
              <a:xfrm>
                <a:off x="-14650" y="1799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5" name="直接连接符 44"/>
              <p:cNvCxnSpPr/>
              <p:nvPr/>
            </p:nvCxnSpPr>
            <p:spPr>
              <a:xfrm>
                <a:off x="-14650" y="1952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6" name="直接连接符 45"/>
              <p:cNvCxnSpPr/>
              <p:nvPr/>
            </p:nvCxnSpPr>
            <p:spPr>
              <a:xfrm>
                <a:off x="-14650" y="2104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7" name="直接连接符 46"/>
              <p:cNvCxnSpPr/>
              <p:nvPr/>
            </p:nvCxnSpPr>
            <p:spPr>
              <a:xfrm>
                <a:off x="-14650" y="2257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8" name="直接连接符 47"/>
              <p:cNvCxnSpPr/>
              <p:nvPr/>
            </p:nvCxnSpPr>
            <p:spPr>
              <a:xfrm>
                <a:off x="-14650" y="2409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9" name="直接连接符 48"/>
              <p:cNvCxnSpPr/>
              <p:nvPr/>
            </p:nvCxnSpPr>
            <p:spPr>
              <a:xfrm>
                <a:off x="-14650" y="2561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0" name="直接连接符 49"/>
              <p:cNvCxnSpPr/>
              <p:nvPr/>
            </p:nvCxnSpPr>
            <p:spPr>
              <a:xfrm>
                <a:off x="-14650" y="2714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1" name="直接连接符 50"/>
              <p:cNvCxnSpPr/>
              <p:nvPr/>
            </p:nvCxnSpPr>
            <p:spPr>
              <a:xfrm>
                <a:off x="-14650" y="2866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2" name="直接连接符 51"/>
              <p:cNvCxnSpPr/>
              <p:nvPr/>
            </p:nvCxnSpPr>
            <p:spPr>
              <a:xfrm>
                <a:off x="-14650" y="3019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3" name="直接连接符 52"/>
              <p:cNvCxnSpPr/>
              <p:nvPr/>
            </p:nvCxnSpPr>
            <p:spPr>
              <a:xfrm>
                <a:off x="-14650" y="3171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4" name="直接连接符 53"/>
              <p:cNvCxnSpPr/>
              <p:nvPr/>
            </p:nvCxnSpPr>
            <p:spPr>
              <a:xfrm>
                <a:off x="-14650" y="3323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5" name="直接连接符 54"/>
              <p:cNvCxnSpPr/>
              <p:nvPr/>
            </p:nvCxnSpPr>
            <p:spPr>
              <a:xfrm>
                <a:off x="-14650" y="3476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6" name="直接连接符 55"/>
              <p:cNvCxnSpPr/>
              <p:nvPr/>
            </p:nvCxnSpPr>
            <p:spPr>
              <a:xfrm>
                <a:off x="-14650" y="3628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7" name="直接连接符 56"/>
              <p:cNvCxnSpPr/>
              <p:nvPr/>
            </p:nvCxnSpPr>
            <p:spPr>
              <a:xfrm>
                <a:off x="-14650" y="3781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9" name="直接连接符 58"/>
              <p:cNvCxnSpPr/>
              <p:nvPr/>
            </p:nvCxnSpPr>
            <p:spPr>
              <a:xfrm>
                <a:off x="-14650" y="4085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0" name="直接连接符 59"/>
              <p:cNvCxnSpPr/>
              <p:nvPr/>
            </p:nvCxnSpPr>
            <p:spPr>
              <a:xfrm>
                <a:off x="-14650" y="4238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1" name="直接连接符 60"/>
              <p:cNvCxnSpPr/>
              <p:nvPr/>
            </p:nvCxnSpPr>
            <p:spPr>
              <a:xfrm>
                <a:off x="-14650" y="4390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2" name="直接连接符 61"/>
              <p:cNvCxnSpPr/>
              <p:nvPr/>
            </p:nvCxnSpPr>
            <p:spPr>
              <a:xfrm>
                <a:off x="-14650" y="4543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3" name="直接连接符 62"/>
              <p:cNvCxnSpPr/>
              <p:nvPr/>
            </p:nvCxnSpPr>
            <p:spPr>
              <a:xfrm>
                <a:off x="-14650" y="4695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4" name="直接连接符 63"/>
              <p:cNvCxnSpPr/>
              <p:nvPr/>
            </p:nvCxnSpPr>
            <p:spPr>
              <a:xfrm>
                <a:off x="-14650" y="4847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5" name="直接连接符 64"/>
              <p:cNvCxnSpPr/>
              <p:nvPr/>
            </p:nvCxnSpPr>
            <p:spPr>
              <a:xfrm>
                <a:off x="-14650" y="5000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8" name="直接连接符 7"/>
            <p:cNvCxnSpPr/>
            <p:nvPr/>
          </p:nvCxnSpPr>
          <p:spPr>
            <a:xfrm>
              <a:off x="5493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a:off x="5645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5797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5950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6102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6255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6407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6559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6712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6864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7017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7169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7321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a:off x="7474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a:off x="7626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a:off x="7779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7931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a:off x="8083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a:off x="8236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8388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8541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a:off x="8693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a:off x="8845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a:off x="8998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a:off x="9150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grpSp>
      <p:pic>
        <p:nvPicPr>
          <p:cNvPr id="68" name="Picture 2" descr="D:\MY WORK\FUNDAMENTAL\素材\LOGO2016镂空.png"/>
          <p:cNvPicPr>
            <a:picLocks noChangeAspect="1" noChangeArrowheads="1"/>
          </p:cNvPicPr>
          <p:nvPr/>
        </p:nvPicPr>
        <p:blipFill>
          <a:blip r:embed="rId3" cstate="print">
            <a:extLst>
              <a:ext uri="{BEBA8EAE-BF5A-486C-A8C5-ECC9F3942E4B}">
                <a14:imgProps xmlns:a14="http://schemas.microsoft.com/office/drawing/2010/main">
                  <a14:imgLayer r:embed="rId4">
                    <a14:imgEffect>
                      <a14:brightnessContrast bright="100000" contrast="100000"/>
                    </a14:imgEffect>
                  </a14:imgLayer>
                </a14:imgProps>
              </a:ext>
              <a:ext uri="{28A0092B-C50C-407E-A947-70E740481C1C}">
                <a14:useLocalDpi xmlns:a14="http://schemas.microsoft.com/office/drawing/2010/main" val="0"/>
              </a:ext>
            </a:extLst>
          </a:blip>
          <a:srcRect/>
          <a:stretch>
            <a:fillRect/>
          </a:stretch>
        </p:blipFill>
        <p:spPr bwMode="auto">
          <a:xfrm rot="5400000">
            <a:off x="3933672" y="3066063"/>
            <a:ext cx="3148134" cy="431317"/>
          </a:xfrm>
          <a:prstGeom prst="rect">
            <a:avLst/>
          </a:prstGeom>
          <a:noFill/>
          <a:extLst>
            <a:ext uri="{909E8E84-426E-40DD-AFC4-6F175D3DCCD1}">
              <a14:hiddenFill xmlns:a14="http://schemas.microsoft.com/office/drawing/2010/main">
                <a:solidFill>
                  <a:srgbClr val="FFFFFF"/>
                </a:solidFill>
              </a14:hiddenFill>
            </a:ext>
          </a:extLst>
        </p:spPr>
      </p:pic>
      <p:sp>
        <p:nvSpPr>
          <p:cNvPr id="69" name="TextBox 68"/>
          <p:cNvSpPr txBox="1"/>
          <p:nvPr/>
        </p:nvSpPr>
        <p:spPr>
          <a:xfrm>
            <a:off x="827088" y="1059582"/>
            <a:ext cx="1339149" cy="369332"/>
          </a:xfrm>
          <a:prstGeom prst="rect">
            <a:avLst/>
          </a:prstGeom>
          <a:noFill/>
        </p:spPr>
        <p:txBody>
          <a:bodyPr wrap="none" rtlCol="0">
            <a:spAutoFit/>
          </a:bodyPr>
          <a:lstStyle/>
          <a:p>
            <a:r>
              <a:rPr lang="en-US" altLang="zh-CN" dirty="0" smtClean="0">
                <a:solidFill>
                  <a:schemeClr val="bg1"/>
                </a:solidFill>
                <a:latin typeface="Arial" panose="020B0604020202020204" pitchFamily="34" charset="0"/>
                <a:ea typeface="微软雅黑" pitchFamily="34" charset="-122"/>
                <a:cs typeface="Arial" panose="020B0604020202020204" pitchFamily="34" charset="0"/>
              </a:rPr>
              <a:t>Thank You!</a:t>
            </a:r>
            <a:endParaRPr lang="zh-CN" altLang="en-US" dirty="0">
              <a:solidFill>
                <a:schemeClr val="bg1"/>
              </a:solidFill>
              <a:latin typeface="Arial" panose="020B0604020202020204" pitchFamily="34" charset="0"/>
              <a:ea typeface="微软雅黑" pitchFamily="34" charset="-122"/>
              <a:cs typeface="Arial" panose="020B0604020202020204" pitchFamily="34" charset="0"/>
            </a:endParaRPr>
          </a:p>
        </p:txBody>
      </p:sp>
    </p:spTree>
    <p:extLst>
      <p:ext uri="{BB962C8B-B14F-4D97-AF65-F5344CB8AC3E}">
        <p14:creationId xmlns:p14="http://schemas.microsoft.com/office/powerpoint/2010/main" val="20112921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组合 5"/>
          <p:cNvGrpSpPr/>
          <p:nvPr/>
        </p:nvGrpSpPr>
        <p:grpSpPr>
          <a:xfrm>
            <a:off x="5486400" y="0"/>
            <a:ext cx="3657600" cy="5143500"/>
            <a:chOff x="5493149" y="-20538"/>
            <a:chExt cx="3657600" cy="5143500"/>
          </a:xfrm>
        </p:grpSpPr>
        <p:grpSp>
          <p:nvGrpSpPr>
            <p:cNvPr id="7" name="组合 6"/>
            <p:cNvGrpSpPr/>
            <p:nvPr/>
          </p:nvGrpSpPr>
          <p:grpSpPr>
            <a:xfrm>
              <a:off x="5508624" y="123478"/>
              <a:ext cx="3620725" cy="4876800"/>
              <a:chOff x="-14650" y="123478"/>
              <a:chExt cx="9144000" cy="4876800"/>
            </a:xfrm>
          </p:grpSpPr>
          <p:cxnSp>
            <p:nvCxnSpPr>
              <p:cNvPr id="33" name="直接连接符 32"/>
              <p:cNvCxnSpPr/>
              <p:nvPr/>
            </p:nvCxnSpPr>
            <p:spPr>
              <a:xfrm>
                <a:off x="-14650" y="123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a:off x="-14650" y="275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14650" y="428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6" name="直接连接符 35"/>
              <p:cNvCxnSpPr/>
              <p:nvPr/>
            </p:nvCxnSpPr>
            <p:spPr>
              <a:xfrm>
                <a:off x="-14650" y="580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7" name="直接连接符 36"/>
              <p:cNvCxnSpPr/>
              <p:nvPr/>
            </p:nvCxnSpPr>
            <p:spPr>
              <a:xfrm>
                <a:off x="-14650" y="733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8" name="直接连接符 57"/>
              <p:cNvCxnSpPr/>
              <p:nvPr/>
            </p:nvCxnSpPr>
            <p:spPr>
              <a:xfrm>
                <a:off x="-14650" y="3933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8" name="直接连接符 37"/>
              <p:cNvCxnSpPr/>
              <p:nvPr/>
            </p:nvCxnSpPr>
            <p:spPr>
              <a:xfrm>
                <a:off x="-14650" y="885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nvCxnSpPr>
            <p:spPr>
              <a:xfrm>
                <a:off x="-14650" y="1037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14650" y="1190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14650" y="1342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14650" y="1495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nvCxnSpPr>
            <p:spPr>
              <a:xfrm>
                <a:off x="-14650" y="1647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4" name="直接连接符 43"/>
              <p:cNvCxnSpPr/>
              <p:nvPr/>
            </p:nvCxnSpPr>
            <p:spPr>
              <a:xfrm>
                <a:off x="-14650" y="1799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5" name="直接连接符 44"/>
              <p:cNvCxnSpPr/>
              <p:nvPr/>
            </p:nvCxnSpPr>
            <p:spPr>
              <a:xfrm>
                <a:off x="-14650" y="1952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6" name="直接连接符 45"/>
              <p:cNvCxnSpPr/>
              <p:nvPr/>
            </p:nvCxnSpPr>
            <p:spPr>
              <a:xfrm>
                <a:off x="-14650" y="2104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7" name="直接连接符 46"/>
              <p:cNvCxnSpPr/>
              <p:nvPr/>
            </p:nvCxnSpPr>
            <p:spPr>
              <a:xfrm>
                <a:off x="-14650" y="2257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8" name="直接连接符 47"/>
              <p:cNvCxnSpPr/>
              <p:nvPr/>
            </p:nvCxnSpPr>
            <p:spPr>
              <a:xfrm>
                <a:off x="-14650" y="2409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9" name="直接连接符 48"/>
              <p:cNvCxnSpPr/>
              <p:nvPr/>
            </p:nvCxnSpPr>
            <p:spPr>
              <a:xfrm>
                <a:off x="-14650" y="2561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0" name="直接连接符 49"/>
              <p:cNvCxnSpPr/>
              <p:nvPr/>
            </p:nvCxnSpPr>
            <p:spPr>
              <a:xfrm>
                <a:off x="-14650" y="2714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1" name="直接连接符 50"/>
              <p:cNvCxnSpPr/>
              <p:nvPr/>
            </p:nvCxnSpPr>
            <p:spPr>
              <a:xfrm>
                <a:off x="-14650" y="2866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2" name="直接连接符 51"/>
              <p:cNvCxnSpPr/>
              <p:nvPr/>
            </p:nvCxnSpPr>
            <p:spPr>
              <a:xfrm>
                <a:off x="-14650" y="3019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3" name="直接连接符 52"/>
              <p:cNvCxnSpPr/>
              <p:nvPr/>
            </p:nvCxnSpPr>
            <p:spPr>
              <a:xfrm>
                <a:off x="-14650" y="3171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4" name="直接连接符 53"/>
              <p:cNvCxnSpPr/>
              <p:nvPr/>
            </p:nvCxnSpPr>
            <p:spPr>
              <a:xfrm>
                <a:off x="-14650" y="3323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5" name="直接连接符 54"/>
              <p:cNvCxnSpPr/>
              <p:nvPr/>
            </p:nvCxnSpPr>
            <p:spPr>
              <a:xfrm>
                <a:off x="-14650" y="3476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6" name="直接连接符 55"/>
              <p:cNvCxnSpPr/>
              <p:nvPr/>
            </p:nvCxnSpPr>
            <p:spPr>
              <a:xfrm>
                <a:off x="-14650" y="3628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7" name="直接连接符 56"/>
              <p:cNvCxnSpPr/>
              <p:nvPr/>
            </p:nvCxnSpPr>
            <p:spPr>
              <a:xfrm>
                <a:off x="-14650" y="3781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9" name="直接连接符 58"/>
              <p:cNvCxnSpPr/>
              <p:nvPr/>
            </p:nvCxnSpPr>
            <p:spPr>
              <a:xfrm>
                <a:off x="-14650" y="4085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0" name="直接连接符 59"/>
              <p:cNvCxnSpPr/>
              <p:nvPr/>
            </p:nvCxnSpPr>
            <p:spPr>
              <a:xfrm>
                <a:off x="-14650" y="4238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1" name="直接连接符 60"/>
              <p:cNvCxnSpPr/>
              <p:nvPr/>
            </p:nvCxnSpPr>
            <p:spPr>
              <a:xfrm>
                <a:off x="-14650" y="4390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2" name="直接连接符 61"/>
              <p:cNvCxnSpPr/>
              <p:nvPr/>
            </p:nvCxnSpPr>
            <p:spPr>
              <a:xfrm>
                <a:off x="-14650" y="4543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3" name="直接连接符 62"/>
              <p:cNvCxnSpPr/>
              <p:nvPr/>
            </p:nvCxnSpPr>
            <p:spPr>
              <a:xfrm>
                <a:off x="-14650" y="4695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4" name="直接连接符 63"/>
              <p:cNvCxnSpPr/>
              <p:nvPr/>
            </p:nvCxnSpPr>
            <p:spPr>
              <a:xfrm>
                <a:off x="-14650" y="4847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5" name="直接连接符 64"/>
              <p:cNvCxnSpPr/>
              <p:nvPr/>
            </p:nvCxnSpPr>
            <p:spPr>
              <a:xfrm>
                <a:off x="-14650" y="5000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8" name="直接连接符 7"/>
            <p:cNvCxnSpPr/>
            <p:nvPr/>
          </p:nvCxnSpPr>
          <p:spPr>
            <a:xfrm>
              <a:off x="5493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a:off x="5645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5797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5950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6102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6255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6407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6559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6712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6864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7017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7169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7321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a:off x="7474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a:off x="7626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a:off x="7779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7931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a:off x="8083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a:off x="8236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8388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8541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a:off x="8693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a:off x="8845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a:off x="8998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a:off x="9150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grpSp>
      <p:pic>
        <p:nvPicPr>
          <p:cNvPr id="68" name="Picture 2" descr="D:\MY WORK\FUNDAMENTAL\素材\LOGO2016镂空.png"/>
          <p:cNvPicPr>
            <a:picLocks noChangeAspect="1" noChangeArrowheads="1"/>
          </p:cNvPicPr>
          <p:nvPr/>
        </p:nvPicPr>
        <p:blipFill>
          <a:blip r:embed="rId3" cstate="print">
            <a:extLst>
              <a:ext uri="{BEBA8EAE-BF5A-486C-A8C5-ECC9F3942E4B}">
                <a14:imgProps xmlns:a14="http://schemas.microsoft.com/office/drawing/2010/main">
                  <a14:imgLayer r:embed="rId4">
                    <a14:imgEffect>
                      <a14:brightnessContrast bright="100000" contrast="100000"/>
                    </a14:imgEffect>
                  </a14:imgLayer>
                </a14:imgProps>
              </a:ext>
              <a:ext uri="{28A0092B-C50C-407E-A947-70E740481C1C}">
                <a14:useLocalDpi xmlns:a14="http://schemas.microsoft.com/office/drawing/2010/main" val="0"/>
              </a:ext>
            </a:extLst>
          </a:blip>
          <a:srcRect/>
          <a:stretch>
            <a:fillRect/>
          </a:stretch>
        </p:blipFill>
        <p:spPr bwMode="auto">
          <a:xfrm rot="5400000">
            <a:off x="3933672" y="3066063"/>
            <a:ext cx="3148134" cy="431317"/>
          </a:xfrm>
          <a:prstGeom prst="rect">
            <a:avLst/>
          </a:prstGeom>
          <a:noFill/>
          <a:extLst>
            <a:ext uri="{909E8E84-426E-40DD-AFC4-6F175D3DCCD1}">
              <a14:hiddenFill xmlns:a14="http://schemas.microsoft.com/office/drawing/2010/main">
                <a:solidFill>
                  <a:srgbClr val="FFFFFF"/>
                </a:solidFill>
              </a14:hiddenFill>
            </a:ext>
          </a:extLst>
        </p:spPr>
      </p:pic>
      <p:sp>
        <p:nvSpPr>
          <p:cNvPr id="3" name="矩形 2"/>
          <p:cNvSpPr/>
          <p:nvPr/>
        </p:nvSpPr>
        <p:spPr>
          <a:xfrm>
            <a:off x="5942112" y="3188509"/>
            <a:ext cx="2897088" cy="1523553"/>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0" name="TextBox 69"/>
          <p:cNvSpPr txBox="1"/>
          <p:nvPr/>
        </p:nvSpPr>
        <p:spPr>
          <a:xfrm>
            <a:off x="1547664" y="2567682"/>
            <a:ext cx="3519264" cy="2169825"/>
          </a:xfrm>
          <a:prstGeom prst="rect">
            <a:avLst/>
          </a:prstGeom>
          <a:noFill/>
        </p:spPr>
        <p:txBody>
          <a:bodyPr wrap="square" rtlCol="0">
            <a:spAutoFit/>
          </a:bodyPr>
          <a:lstStyle/>
          <a:p>
            <a:pPr algn="r"/>
            <a:r>
              <a:rPr lang="en-US" altLang="zh-CN" sz="900" dirty="0" smtClean="0">
                <a:solidFill>
                  <a:schemeClr val="bg1">
                    <a:lumMod val="95000"/>
                  </a:schemeClr>
                </a:solidFill>
                <a:latin typeface="Arial" pitchFamily="34" charset="0"/>
                <a:cs typeface="Arial" pitchFamily="34" charset="0"/>
              </a:rPr>
              <a:t>Huang TIAN, Project Manager</a:t>
            </a:r>
          </a:p>
          <a:p>
            <a:pPr algn="r"/>
            <a:endParaRPr lang="en-US" altLang="zh-CN" sz="900" dirty="0" smtClean="0">
              <a:solidFill>
                <a:schemeClr val="bg1">
                  <a:lumMod val="95000"/>
                </a:schemeClr>
              </a:solidFill>
              <a:latin typeface="Arial" pitchFamily="34" charset="0"/>
              <a:cs typeface="Arial" pitchFamily="34" charset="0"/>
            </a:endParaRPr>
          </a:p>
          <a:p>
            <a:pPr algn="r"/>
            <a:r>
              <a:rPr lang="en-US" altLang="zh-CN" sz="900" dirty="0" smtClean="0">
                <a:solidFill>
                  <a:schemeClr val="bg1">
                    <a:lumMod val="95000"/>
                  </a:schemeClr>
                </a:solidFill>
                <a:latin typeface="Arial" pitchFamily="34" charset="0"/>
                <a:cs typeface="Arial" pitchFamily="34" charset="0"/>
              </a:rPr>
              <a:t>Tel: +86 411 8365 </a:t>
            </a:r>
            <a:r>
              <a:rPr lang="en-US" altLang="zh-CN" sz="900" dirty="0">
                <a:solidFill>
                  <a:schemeClr val="bg1">
                    <a:lumMod val="95000"/>
                  </a:schemeClr>
                </a:solidFill>
                <a:latin typeface="Arial" pitchFamily="34" charset="0"/>
                <a:cs typeface="Arial" pitchFamily="34" charset="0"/>
              </a:rPr>
              <a:t>5310</a:t>
            </a:r>
          </a:p>
          <a:p>
            <a:pPr algn="r"/>
            <a:r>
              <a:rPr lang="en-US" altLang="zh-CN" sz="900" dirty="0">
                <a:solidFill>
                  <a:schemeClr val="bg1">
                    <a:lumMod val="95000"/>
                  </a:schemeClr>
                </a:solidFill>
                <a:latin typeface="Arial" pitchFamily="34" charset="0"/>
                <a:cs typeface="Arial" pitchFamily="34" charset="0"/>
              </a:rPr>
              <a:t>Fax: +86 411 </a:t>
            </a:r>
            <a:r>
              <a:rPr lang="en-US" altLang="zh-CN" sz="900" dirty="0" smtClean="0">
                <a:solidFill>
                  <a:schemeClr val="bg1">
                    <a:lumMod val="95000"/>
                  </a:schemeClr>
                </a:solidFill>
                <a:latin typeface="Arial" pitchFamily="34" charset="0"/>
                <a:cs typeface="Arial" pitchFamily="34" charset="0"/>
              </a:rPr>
              <a:t>8363 </a:t>
            </a:r>
            <a:r>
              <a:rPr lang="en-US" altLang="zh-CN" sz="900" dirty="0">
                <a:solidFill>
                  <a:schemeClr val="bg1">
                    <a:lumMod val="95000"/>
                  </a:schemeClr>
                </a:solidFill>
                <a:latin typeface="Arial" pitchFamily="34" charset="0"/>
                <a:cs typeface="Arial" pitchFamily="34" charset="0"/>
              </a:rPr>
              <a:t>5468</a:t>
            </a:r>
          </a:p>
          <a:p>
            <a:pPr algn="r"/>
            <a:r>
              <a:rPr lang="en-US" altLang="zh-CN" sz="900" dirty="0" smtClean="0">
                <a:solidFill>
                  <a:schemeClr val="bg1">
                    <a:lumMod val="95000"/>
                  </a:schemeClr>
                </a:solidFill>
                <a:latin typeface="Arial" pitchFamily="34" charset="0"/>
                <a:cs typeface="Arial" pitchFamily="34" charset="0"/>
              </a:rPr>
              <a:t>Mobile: +86 180 4119 6692</a:t>
            </a:r>
            <a:endParaRPr lang="en-US" altLang="zh-CN" sz="900" dirty="0">
              <a:solidFill>
                <a:schemeClr val="bg1">
                  <a:lumMod val="95000"/>
                </a:schemeClr>
              </a:solidFill>
              <a:latin typeface="Arial" pitchFamily="34" charset="0"/>
              <a:cs typeface="Arial" pitchFamily="34" charset="0"/>
            </a:endParaRPr>
          </a:p>
          <a:p>
            <a:pPr algn="r"/>
            <a:endParaRPr lang="en-US" altLang="zh-CN" sz="900" dirty="0" smtClean="0">
              <a:solidFill>
                <a:schemeClr val="bg1">
                  <a:lumMod val="95000"/>
                </a:schemeClr>
              </a:solidFill>
              <a:latin typeface="Arial" pitchFamily="34" charset="0"/>
              <a:cs typeface="Arial" pitchFamily="34" charset="0"/>
            </a:endParaRPr>
          </a:p>
          <a:p>
            <a:pPr algn="r"/>
            <a:r>
              <a:rPr lang="en-US" altLang="zh-CN" sz="900" dirty="0" smtClean="0">
                <a:solidFill>
                  <a:schemeClr val="bg1">
                    <a:lumMod val="95000"/>
                  </a:schemeClr>
                </a:solidFill>
                <a:latin typeface="Arial" pitchFamily="34" charset="0"/>
                <a:cs typeface="Arial" pitchFamily="34" charset="0"/>
              </a:rPr>
              <a:t>tianh@cisis.com.cn </a:t>
            </a:r>
            <a:endParaRPr lang="en-US" altLang="zh-CN" sz="900" dirty="0">
              <a:solidFill>
                <a:schemeClr val="bg1">
                  <a:lumMod val="95000"/>
                </a:schemeClr>
              </a:solidFill>
              <a:latin typeface="Arial" pitchFamily="34" charset="0"/>
              <a:cs typeface="Arial" pitchFamily="34" charset="0"/>
            </a:endParaRPr>
          </a:p>
          <a:p>
            <a:pPr algn="r"/>
            <a:endParaRPr lang="en-US" altLang="zh-CN" sz="900" dirty="0" smtClean="0">
              <a:solidFill>
                <a:schemeClr val="bg1">
                  <a:lumMod val="95000"/>
                </a:schemeClr>
              </a:solidFill>
              <a:latin typeface="Arial" pitchFamily="34" charset="0"/>
              <a:cs typeface="Arial" pitchFamily="34" charset="0"/>
            </a:endParaRPr>
          </a:p>
          <a:p>
            <a:pPr algn="r"/>
            <a:r>
              <a:rPr lang="en-US" altLang="zh-CN" sz="900" dirty="0">
                <a:solidFill>
                  <a:schemeClr val="bg1">
                    <a:lumMod val="95000"/>
                  </a:schemeClr>
                </a:solidFill>
                <a:latin typeface="Arial" pitchFamily="34" charset="0"/>
                <a:cs typeface="Arial" pitchFamily="34" charset="0"/>
              </a:rPr>
              <a:t>China International Software and Information Center</a:t>
            </a:r>
          </a:p>
          <a:p>
            <a:pPr algn="r"/>
            <a:endParaRPr lang="en-US" altLang="zh-CN" sz="900" dirty="0">
              <a:solidFill>
                <a:schemeClr val="bg1">
                  <a:lumMod val="95000"/>
                </a:schemeClr>
              </a:solidFill>
              <a:latin typeface="Arial" pitchFamily="34" charset="0"/>
              <a:cs typeface="Arial" pitchFamily="34" charset="0"/>
            </a:endParaRPr>
          </a:p>
          <a:p>
            <a:pPr algn="r"/>
            <a:r>
              <a:rPr lang="en-US" altLang="zh-CN" sz="900" dirty="0">
                <a:solidFill>
                  <a:schemeClr val="bg1">
                    <a:lumMod val="95000"/>
                  </a:schemeClr>
                </a:solidFill>
                <a:latin typeface="Arial" pitchFamily="34" charset="0"/>
                <a:cs typeface="Arial" pitchFamily="34" charset="0"/>
              </a:rPr>
              <a:t>2110 Dalian Foreign Trade and Economic Building, 219 Huanghe Road, Dalian, China</a:t>
            </a:r>
          </a:p>
          <a:p>
            <a:pPr algn="r"/>
            <a:r>
              <a:rPr lang="en-US" altLang="zh-CN" sz="900" dirty="0">
                <a:solidFill>
                  <a:schemeClr val="bg1">
                    <a:lumMod val="95000"/>
                  </a:schemeClr>
                </a:solidFill>
                <a:latin typeface="Arial" pitchFamily="34" charset="0"/>
                <a:cs typeface="Arial" pitchFamily="34" charset="0"/>
              </a:rPr>
              <a:t>Post Code  116011</a:t>
            </a:r>
          </a:p>
          <a:p>
            <a:pPr algn="r"/>
            <a:endParaRPr lang="en-US" altLang="zh-CN" sz="900" dirty="0">
              <a:solidFill>
                <a:schemeClr val="bg1">
                  <a:lumMod val="95000"/>
                </a:schemeClr>
              </a:solidFill>
              <a:latin typeface="Arial" pitchFamily="34" charset="0"/>
              <a:cs typeface="Arial" pitchFamily="34" charset="0"/>
            </a:endParaRPr>
          </a:p>
          <a:p>
            <a:pPr algn="r"/>
            <a:r>
              <a:rPr lang="en-US" altLang="zh-CN" sz="900" dirty="0" smtClean="0">
                <a:solidFill>
                  <a:schemeClr val="bg1">
                    <a:lumMod val="95000"/>
                  </a:schemeClr>
                </a:solidFill>
                <a:latin typeface="Arial" pitchFamily="34" charset="0"/>
                <a:cs typeface="Arial" pitchFamily="34" charset="0"/>
              </a:rPr>
              <a:t>www.cisis.com.cn</a:t>
            </a:r>
            <a:endParaRPr lang="en-US" altLang="zh-CN" sz="900" dirty="0">
              <a:solidFill>
                <a:schemeClr val="bg1">
                  <a:lumMod val="95000"/>
                </a:schemeClr>
              </a:solidFill>
              <a:latin typeface="Arial" pitchFamily="34" charset="0"/>
              <a:cs typeface="Arial" pitchFamily="34" charset="0"/>
            </a:endParaRPr>
          </a:p>
        </p:txBody>
      </p:sp>
      <p:sp>
        <p:nvSpPr>
          <p:cNvPr id="2" name="TextBox 1"/>
          <p:cNvSpPr txBox="1"/>
          <p:nvPr/>
        </p:nvSpPr>
        <p:spPr>
          <a:xfrm>
            <a:off x="6245708" y="4371950"/>
            <a:ext cx="986167" cy="230832"/>
          </a:xfrm>
          <a:prstGeom prst="rect">
            <a:avLst/>
          </a:prstGeom>
          <a:noFill/>
        </p:spPr>
        <p:txBody>
          <a:bodyPr wrap="none" rtlCol="0">
            <a:spAutoFit/>
          </a:bodyPr>
          <a:lstStyle/>
          <a:p>
            <a:pPr algn="ctr"/>
            <a:r>
              <a:rPr lang="en-US" altLang="zh-CN" sz="900" dirty="0" smtClean="0">
                <a:solidFill>
                  <a:schemeClr val="bg1"/>
                </a:solidFill>
                <a:latin typeface="Arial" pitchFamily="34" charset="0"/>
                <a:cs typeface="Arial" pitchFamily="34" charset="0"/>
              </a:rPr>
              <a:t>Official Website</a:t>
            </a:r>
            <a:endParaRPr lang="zh-CN" altLang="en-US" sz="900" dirty="0">
              <a:solidFill>
                <a:schemeClr val="bg1"/>
              </a:solidFill>
              <a:latin typeface="Arial" pitchFamily="34" charset="0"/>
              <a:cs typeface="Arial" pitchFamily="34" charset="0"/>
            </a:endParaRPr>
          </a:p>
        </p:txBody>
      </p:sp>
      <p:sp>
        <p:nvSpPr>
          <p:cNvPr id="69" name="TextBox 68"/>
          <p:cNvSpPr txBox="1"/>
          <p:nvPr/>
        </p:nvSpPr>
        <p:spPr>
          <a:xfrm>
            <a:off x="7524328" y="4371950"/>
            <a:ext cx="986167" cy="230832"/>
          </a:xfrm>
          <a:prstGeom prst="rect">
            <a:avLst/>
          </a:prstGeom>
          <a:noFill/>
        </p:spPr>
        <p:txBody>
          <a:bodyPr wrap="none" rtlCol="0">
            <a:spAutoFit/>
          </a:bodyPr>
          <a:lstStyle/>
          <a:p>
            <a:pPr algn="ctr"/>
            <a:r>
              <a:rPr lang="en-US" altLang="zh-CN" sz="900" dirty="0" smtClean="0">
                <a:solidFill>
                  <a:schemeClr val="bg1"/>
                </a:solidFill>
                <a:latin typeface="Arial" pitchFamily="34" charset="0"/>
                <a:cs typeface="Arial" pitchFamily="34" charset="0"/>
              </a:rPr>
              <a:t>Official </a:t>
            </a:r>
            <a:r>
              <a:rPr lang="en-US" altLang="zh-CN" sz="900" dirty="0" err="1" smtClean="0">
                <a:solidFill>
                  <a:schemeClr val="bg1"/>
                </a:solidFill>
                <a:latin typeface="Arial" pitchFamily="34" charset="0"/>
                <a:cs typeface="Arial" pitchFamily="34" charset="0"/>
              </a:rPr>
              <a:t>WeChat</a:t>
            </a:r>
            <a:endParaRPr lang="zh-CN" altLang="en-US" sz="900" dirty="0">
              <a:solidFill>
                <a:schemeClr val="bg1"/>
              </a:solidFill>
              <a:latin typeface="Arial" pitchFamily="34" charset="0"/>
              <a:cs typeface="Arial" pitchFamily="34" charset="0"/>
            </a:endParaRPr>
          </a:p>
        </p:txBody>
      </p:sp>
      <p:pic>
        <p:nvPicPr>
          <p:cNvPr id="1028" name="Picture 4" descr="D:\MY WORK\FUNDAMENTAL\素材\官网反白.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357791" y="3496816"/>
            <a:ext cx="762000" cy="76200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D:\MY WORK\FUNDAMENTAL\素材\官微反白.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636411" y="3496816"/>
            <a:ext cx="762000" cy="76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44520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01815" y="1779662"/>
            <a:ext cx="8140370" cy="707886"/>
          </a:xfrm>
          <a:prstGeom prst="rect">
            <a:avLst/>
          </a:prstGeom>
          <a:noFill/>
        </p:spPr>
        <p:txBody>
          <a:bodyPr wrap="none" rtlCol="0">
            <a:spAutoFit/>
          </a:bodyPr>
          <a:lstStyle/>
          <a:p>
            <a:r>
              <a:rPr lang="en-US" altLang="zh-CN" sz="4000" dirty="0" smtClean="0">
                <a:solidFill>
                  <a:schemeClr val="bg1">
                    <a:lumMod val="95000"/>
                  </a:schemeClr>
                </a:solidFill>
                <a:latin typeface="Arial" pitchFamily="34" charset="0"/>
                <a:ea typeface="微软雅黑" pitchFamily="34" charset="-122"/>
                <a:cs typeface="Arial" pitchFamily="34" charset="0"/>
              </a:rPr>
              <a:t>Digital Synergy &amp; Smart Innovation</a:t>
            </a:r>
            <a:endParaRPr lang="zh-CN" altLang="en-US" sz="4000" dirty="0">
              <a:solidFill>
                <a:schemeClr val="bg1">
                  <a:lumMod val="95000"/>
                </a:schemeClr>
              </a:solidFill>
              <a:latin typeface="Arial" pitchFamily="34" charset="0"/>
              <a:ea typeface="微软雅黑" pitchFamily="34" charset="-122"/>
              <a:cs typeface="Arial" pitchFamily="34" charset="0"/>
            </a:endParaRPr>
          </a:p>
        </p:txBody>
      </p:sp>
      <p:sp>
        <p:nvSpPr>
          <p:cNvPr id="9" name="矩形 8"/>
          <p:cNvSpPr/>
          <p:nvPr/>
        </p:nvSpPr>
        <p:spPr>
          <a:xfrm>
            <a:off x="2452328" y="3147814"/>
            <a:ext cx="4239344" cy="1131079"/>
          </a:xfrm>
          <a:prstGeom prst="rect">
            <a:avLst/>
          </a:prstGeom>
        </p:spPr>
        <p:txBody>
          <a:bodyPr wrap="square">
            <a:spAutoFit/>
          </a:bodyPr>
          <a:lstStyle/>
          <a:p>
            <a:pPr algn="ctr">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China International Software and Information Service Fair 2016 is to demonstrate how smart technologies will reshape the world by its exhibition of over 30000 square meters, and the 40+ meetings, conferences, and forums, with 800 exhibitors enlisted and above 30000 visits and 5000 audiences covered from all over the globe.</a:t>
            </a:r>
            <a:endParaRPr lang="zh-CN" altLang="en-US" sz="900" dirty="0">
              <a:solidFill>
                <a:schemeClr val="bg1"/>
              </a:solidFill>
              <a:latin typeface="Arial" panose="020B0604020202020204" pitchFamily="34" charset="0"/>
              <a:ea typeface="微软雅黑" pitchFamily="34" charset="-122"/>
              <a:cs typeface="Arial" panose="020B0604020202020204" pitchFamily="34" charset="0"/>
            </a:endParaRPr>
          </a:p>
        </p:txBody>
      </p:sp>
    </p:spTree>
    <p:extLst>
      <p:ext uri="{BB962C8B-B14F-4D97-AF65-F5344CB8AC3E}">
        <p14:creationId xmlns:p14="http://schemas.microsoft.com/office/powerpoint/2010/main" val="30437789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5486400" y="0"/>
            <a:ext cx="3657600" cy="5143500"/>
            <a:chOff x="5493149" y="-20538"/>
            <a:chExt cx="3657600" cy="5143500"/>
          </a:xfrm>
        </p:grpSpPr>
        <p:grpSp>
          <p:nvGrpSpPr>
            <p:cNvPr id="10" name="组合 9"/>
            <p:cNvGrpSpPr/>
            <p:nvPr/>
          </p:nvGrpSpPr>
          <p:grpSpPr>
            <a:xfrm>
              <a:off x="5508624" y="123478"/>
              <a:ext cx="3620725" cy="4876800"/>
              <a:chOff x="-14650" y="123478"/>
              <a:chExt cx="9144000" cy="4876800"/>
            </a:xfrm>
          </p:grpSpPr>
          <p:cxnSp>
            <p:nvCxnSpPr>
              <p:cNvPr id="37" name="直接连接符 36"/>
              <p:cNvCxnSpPr/>
              <p:nvPr/>
            </p:nvCxnSpPr>
            <p:spPr>
              <a:xfrm>
                <a:off x="-14650" y="123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8" name="直接连接符 37"/>
              <p:cNvCxnSpPr/>
              <p:nvPr/>
            </p:nvCxnSpPr>
            <p:spPr>
              <a:xfrm>
                <a:off x="-14650" y="275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9" name="直接连接符 38"/>
              <p:cNvCxnSpPr/>
              <p:nvPr/>
            </p:nvCxnSpPr>
            <p:spPr>
              <a:xfrm>
                <a:off x="-14650" y="428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0" name="直接连接符 39"/>
              <p:cNvCxnSpPr/>
              <p:nvPr/>
            </p:nvCxnSpPr>
            <p:spPr>
              <a:xfrm>
                <a:off x="-14650" y="580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14650" y="733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14650" y="885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3" name="直接连接符 42"/>
              <p:cNvCxnSpPr/>
              <p:nvPr/>
            </p:nvCxnSpPr>
            <p:spPr>
              <a:xfrm>
                <a:off x="-14650" y="1037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4" name="直接连接符 43"/>
              <p:cNvCxnSpPr/>
              <p:nvPr/>
            </p:nvCxnSpPr>
            <p:spPr>
              <a:xfrm>
                <a:off x="-14650" y="1190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5" name="直接连接符 44"/>
              <p:cNvCxnSpPr/>
              <p:nvPr/>
            </p:nvCxnSpPr>
            <p:spPr>
              <a:xfrm>
                <a:off x="-14650" y="1342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6" name="直接连接符 45"/>
              <p:cNvCxnSpPr/>
              <p:nvPr/>
            </p:nvCxnSpPr>
            <p:spPr>
              <a:xfrm>
                <a:off x="-14650" y="1495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7" name="直接连接符 46"/>
              <p:cNvCxnSpPr/>
              <p:nvPr/>
            </p:nvCxnSpPr>
            <p:spPr>
              <a:xfrm>
                <a:off x="-14650" y="1647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8" name="直接连接符 47"/>
              <p:cNvCxnSpPr/>
              <p:nvPr/>
            </p:nvCxnSpPr>
            <p:spPr>
              <a:xfrm>
                <a:off x="-14650" y="1799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9" name="直接连接符 48"/>
              <p:cNvCxnSpPr/>
              <p:nvPr/>
            </p:nvCxnSpPr>
            <p:spPr>
              <a:xfrm>
                <a:off x="-14650" y="1952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0" name="直接连接符 49"/>
              <p:cNvCxnSpPr/>
              <p:nvPr/>
            </p:nvCxnSpPr>
            <p:spPr>
              <a:xfrm>
                <a:off x="-14650" y="2104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1" name="直接连接符 50"/>
              <p:cNvCxnSpPr/>
              <p:nvPr/>
            </p:nvCxnSpPr>
            <p:spPr>
              <a:xfrm>
                <a:off x="-14650" y="2257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2" name="直接连接符 51"/>
              <p:cNvCxnSpPr/>
              <p:nvPr/>
            </p:nvCxnSpPr>
            <p:spPr>
              <a:xfrm>
                <a:off x="-14650" y="2409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3" name="直接连接符 52"/>
              <p:cNvCxnSpPr/>
              <p:nvPr/>
            </p:nvCxnSpPr>
            <p:spPr>
              <a:xfrm>
                <a:off x="-14650" y="2561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4" name="直接连接符 53"/>
              <p:cNvCxnSpPr/>
              <p:nvPr/>
            </p:nvCxnSpPr>
            <p:spPr>
              <a:xfrm>
                <a:off x="-14650" y="2714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5" name="直接连接符 54"/>
              <p:cNvCxnSpPr/>
              <p:nvPr/>
            </p:nvCxnSpPr>
            <p:spPr>
              <a:xfrm>
                <a:off x="-14650" y="2866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6" name="直接连接符 55"/>
              <p:cNvCxnSpPr/>
              <p:nvPr/>
            </p:nvCxnSpPr>
            <p:spPr>
              <a:xfrm>
                <a:off x="-14650" y="3019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7" name="直接连接符 56"/>
              <p:cNvCxnSpPr/>
              <p:nvPr/>
            </p:nvCxnSpPr>
            <p:spPr>
              <a:xfrm>
                <a:off x="-14650" y="3171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8" name="直接连接符 57"/>
              <p:cNvCxnSpPr/>
              <p:nvPr/>
            </p:nvCxnSpPr>
            <p:spPr>
              <a:xfrm>
                <a:off x="-14650" y="3323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9" name="直接连接符 58"/>
              <p:cNvCxnSpPr/>
              <p:nvPr/>
            </p:nvCxnSpPr>
            <p:spPr>
              <a:xfrm>
                <a:off x="-14650" y="3476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0" name="直接连接符 59"/>
              <p:cNvCxnSpPr/>
              <p:nvPr/>
            </p:nvCxnSpPr>
            <p:spPr>
              <a:xfrm>
                <a:off x="-14650" y="3628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1" name="直接连接符 60"/>
              <p:cNvCxnSpPr/>
              <p:nvPr/>
            </p:nvCxnSpPr>
            <p:spPr>
              <a:xfrm>
                <a:off x="-14650" y="3781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2" name="直接连接符 61"/>
              <p:cNvCxnSpPr/>
              <p:nvPr/>
            </p:nvCxnSpPr>
            <p:spPr>
              <a:xfrm>
                <a:off x="-14650" y="3933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3" name="直接连接符 62"/>
              <p:cNvCxnSpPr/>
              <p:nvPr/>
            </p:nvCxnSpPr>
            <p:spPr>
              <a:xfrm>
                <a:off x="-14650" y="4085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4" name="直接连接符 63"/>
              <p:cNvCxnSpPr/>
              <p:nvPr/>
            </p:nvCxnSpPr>
            <p:spPr>
              <a:xfrm>
                <a:off x="-14650" y="4238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5" name="直接连接符 64"/>
              <p:cNvCxnSpPr/>
              <p:nvPr/>
            </p:nvCxnSpPr>
            <p:spPr>
              <a:xfrm>
                <a:off x="-14650" y="4390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6" name="直接连接符 65"/>
              <p:cNvCxnSpPr/>
              <p:nvPr/>
            </p:nvCxnSpPr>
            <p:spPr>
              <a:xfrm>
                <a:off x="-14650" y="4543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7" name="直接连接符 66"/>
              <p:cNvCxnSpPr/>
              <p:nvPr/>
            </p:nvCxnSpPr>
            <p:spPr>
              <a:xfrm>
                <a:off x="-14650" y="4695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8" name="直接连接符 67"/>
              <p:cNvCxnSpPr/>
              <p:nvPr/>
            </p:nvCxnSpPr>
            <p:spPr>
              <a:xfrm>
                <a:off x="-14650" y="4847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9" name="直接连接符 68"/>
              <p:cNvCxnSpPr/>
              <p:nvPr/>
            </p:nvCxnSpPr>
            <p:spPr>
              <a:xfrm>
                <a:off x="-14650" y="5000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12" name="直接连接符 11"/>
            <p:cNvCxnSpPr/>
            <p:nvPr/>
          </p:nvCxnSpPr>
          <p:spPr>
            <a:xfrm>
              <a:off x="5493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5645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5797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5950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6102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a:off x="6255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6407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a:off x="6559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6712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a:off x="6864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a:off x="7017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a:off x="7169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7321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a:off x="7474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a:off x="7626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a:off x="7779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7931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a:off x="8083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30" name="直接连接符 29"/>
            <p:cNvCxnSpPr/>
            <p:nvPr/>
          </p:nvCxnSpPr>
          <p:spPr>
            <a:xfrm>
              <a:off x="8236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31" name="直接连接符 30"/>
            <p:cNvCxnSpPr/>
            <p:nvPr/>
          </p:nvCxnSpPr>
          <p:spPr>
            <a:xfrm>
              <a:off x="8388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a:off x="8541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33" name="直接连接符 32"/>
            <p:cNvCxnSpPr/>
            <p:nvPr/>
          </p:nvCxnSpPr>
          <p:spPr>
            <a:xfrm>
              <a:off x="8693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34" name="直接连接符 33"/>
            <p:cNvCxnSpPr/>
            <p:nvPr/>
          </p:nvCxnSpPr>
          <p:spPr>
            <a:xfrm>
              <a:off x="8845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35" name="直接连接符 34"/>
            <p:cNvCxnSpPr/>
            <p:nvPr/>
          </p:nvCxnSpPr>
          <p:spPr>
            <a:xfrm>
              <a:off x="8998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36" name="直接连接符 35"/>
            <p:cNvCxnSpPr/>
            <p:nvPr/>
          </p:nvCxnSpPr>
          <p:spPr>
            <a:xfrm>
              <a:off x="9150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grpSp>
      <p:sp>
        <p:nvSpPr>
          <p:cNvPr id="4" name="TextBox 3"/>
          <p:cNvSpPr txBox="1"/>
          <p:nvPr/>
        </p:nvSpPr>
        <p:spPr>
          <a:xfrm>
            <a:off x="827088" y="1059582"/>
            <a:ext cx="1531188" cy="369332"/>
          </a:xfrm>
          <a:prstGeom prst="rect">
            <a:avLst/>
          </a:prstGeom>
          <a:noFill/>
        </p:spPr>
        <p:txBody>
          <a:bodyPr wrap="none" rtlCol="0">
            <a:spAutoFit/>
          </a:bodyPr>
          <a:lstStyle/>
          <a:p>
            <a:r>
              <a:rPr lang="en-US" altLang="zh-CN" dirty="0" smtClean="0">
                <a:solidFill>
                  <a:schemeClr val="bg1"/>
                </a:solidFill>
                <a:latin typeface="Arial" pitchFamily="34" charset="0"/>
                <a:ea typeface="微软雅黑" pitchFamily="34" charset="-122"/>
                <a:cs typeface="Arial" pitchFamily="34" charset="0"/>
              </a:rPr>
              <a:t>Our Missions</a:t>
            </a:r>
            <a:endParaRPr lang="zh-CN" altLang="en-US" dirty="0">
              <a:solidFill>
                <a:schemeClr val="bg1"/>
              </a:solidFill>
              <a:latin typeface="Arial" pitchFamily="34" charset="0"/>
              <a:ea typeface="微软雅黑" pitchFamily="34" charset="-122"/>
              <a:cs typeface="Arial" pitchFamily="34" charset="0"/>
            </a:endParaRPr>
          </a:p>
        </p:txBody>
      </p:sp>
      <p:sp>
        <p:nvSpPr>
          <p:cNvPr id="5" name="矩形 4"/>
          <p:cNvSpPr/>
          <p:nvPr/>
        </p:nvSpPr>
        <p:spPr>
          <a:xfrm>
            <a:off x="824905" y="1635646"/>
            <a:ext cx="3747095" cy="2377574"/>
          </a:xfrm>
          <a:prstGeom prst="rect">
            <a:avLst/>
          </a:prstGeom>
        </p:spPr>
        <p:txBody>
          <a:bodyPr wrap="square">
            <a:spAutoFit/>
          </a:bodyPr>
          <a:lstStyle/>
          <a:p>
            <a:pPr>
              <a:lnSpc>
                <a:spcPct val="150000"/>
              </a:lnSpc>
            </a:pPr>
            <a:r>
              <a:rPr lang="en-US" altLang="zh-CN" sz="900" dirty="0">
                <a:solidFill>
                  <a:schemeClr val="bg1"/>
                </a:solidFill>
                <a:latin typeface="Arial" panose="020B0604020202020204" pitchFamily="34" charset="0"/>
                <a:ea typeface="微软雅黑" pitchFamily="34" charset="-122"/>
                <a:cs typeface="Arial" panose="020B0604020202020204" pitchFamily="34" charset="0"/>
              </a:rPr>
              <a:t>China International Software and Information Service Fair is a service platform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sponsored by </a:t>
            </a:r>
            <a:r>
              <a:rPr lang="en-US" altLang="zh-CN" sz="900" dirty="0">
                <a:solidFill>
                  <a:schemeClr val="bg1"/>
                </a:solidFill>
                <a:latin typeface="Arial" panose="020B0604020202020204" pitchFamily="34" charset="0"/>
                <a:ea typeface="微软雅黑" pitchFamily="34" charset="-122"/>
                <a:cs typeface="Arial" panose="020B0604020202020204" pitchFamily="34" charset="0"/>
              </a:rPr>
              <a:t>Chinese government, dedicated to assist the growth of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China’s </a:t>
            </a:r>
            <a:r>
              <a:rPr lang="en-US" altLang="zh-CN" sz="900" dirty="0">
                <a:solidFill>
                  <a:schemeClr val="bg1"/>
                </a:solidFill>
                <a:latin typeface="Arial" panose="020B0604020202020204" pitchFamily="34" charset="0"/>
                <a:ea typeface="微软雅黑" pitchFamily="34" charset="-122"/>
                <a:cs typeface="Arial" panose="020B0604020202020204" pitchFamily="34" charset="0"/>
              </a:rPr>
              <a:t>software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and information </a:t>
            </a:r>
            <a:r>
              <a:rPr lang="en-US" altLang="zh-CN" sz="900" dirty="0">
                <a:solidFill>
                  <a:schemeClr val="bg1"/>
                </a:solidFill>
                <a:latin typeface="Arial" panose="020B0604020202020204" pitchFamily="34" charset="0"/>
                <a:ea typeface="微软雅黑" pitchFamily="34" charset="-122"/>
                <a:cs typeface="Arial" panose="020B0604020202020204" pitchFamily="34" charset="0"/>
              </a:rPr>
              <a:t>service industry. We are recognized for our achievements in the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practice since </a:t>
            </a:r>
            <a:r>
              <a:rPr lang="en-US" altLang="zh-CN" sz="900" dirty="0">
                <a:solidFill>
                  <a:schemeClr val="bg1"/>
                </a:solidFill>
                <a:latin typeface="Arial" panose="020B0604020202020204" pitchFamily="34" charset="0"/>
                <a:ea typeface="微软雅黑" pitchFamily="34" charset="-122"/>
                <a:cs typeface="Arial" panose="020B0604020202020204" pitchFamily="34" charset="0"/>
              </a:rPr>
              <a:t>the establishment, for we have been focusing on the critical factors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including technology</a:t>
            </a:r>
            <a:r>
              <a:rPr lang="en-US" altLang="zh-CN" sz="900" dirty="0">
                <a:solidFill>
                  <a:schemeClr val="bg1"/>
                </a:solidFill>
                <a:latin typeface="Arial" panose="020B0604020202020204" pitchFamily="34" charset="0"/>
                <a:ea typeface="微软雅黑" pitchFamily="34" charset="-122"/>
                <a:cs typeface="Arial" panose="020B0604020202020204" pitchFamily="34" charset="0"/>
              </a:rPr>
              <a:t>, talents, capital, market, and laws and regulations. In each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year’s session, we </a:t>
            </a:r>
            <a:r>
              <a:rPr lang="en-US" altLang="zh-CN" sz="900" dirty="0">
                <a:solidFill>
                  <a:schemeClr val="bg1"/>
                </a:solidFill>
                <a:latin typeface="Arial" panose="020B0604020202020204" pitchFamily="34" charset="0"/>
                <a:ea typeface="微软雅黑" pitchFamily="34" charset="-122"/>
                <a:cs typeface="Arial" panose="020B0604020202020204" pitchFamily="34" charset="0"/>
              </a:rPr>
              <a:t>propose a main theme and architect a proper framework on the basis of researching</a:t>
            </a:r>
          </a:p>
          <a:p>
            <a:pPr>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the </a:t>
            </a:r>
            <a:r>
              <a:rPr lang="en-US" altLang="zh-CN" sz="900" dirty="0">
                <a:solidFill>
                  <a:schemeClr val="bg1"/>
                </a:solidFill>
                <a:latin typeface="Arial" panose="020B0604020202020204" pitchFamily="34" charset="0"/>
                <a:ea typeface="微软雅黑" pitchFamily="34" charset="-122"/>
                <a:cs typeface="Arial" panose="020B0604020202020204" pitchFamily="34" charset="0"/>
              </a:rPr>
              <a:t>life circle of the industry. Within the very framework, we call on global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communications and </a:t>
            </a:r>
            <a:r>
              <a:rPr lang="en-US" altLang="zh-CN" sz="900" dirty="0">
                <a:solidFill>
                  <a:schemeClr val="bg1"/>
                </a:solidFill>
                <a:latin typeface="Arial" panose="020B0604020202020204" pitchFamily="34" charset="0"/>
                <a:ea typeface="微软雅黑" pitchFamily="34" charset="-122"/>
                <a:cs typeface="Arial" panose="020B0604020202020204" pitchFamily="34" charset="0"/>
              </a:rPr>
              <a:t>trade, to enhance the development of technology and the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whole industry</a:t>
            </a:r>
            <a:r>
              <a:rPr lang="en-US" altLang="zh-CN" sz="900" dirty="0">
                <a:solidFill>
                  <a:schemeClr val="bg1"/>
                </a:solidFill>
                <a:latin typeface="Arial" panose="020B0604020202020204" pitchFamily="34" charset="0"/>
                <a:ea typeface="微软雅黑" pitchFamily="34" charset="-122"/>
                <a:cs typeface="Arial" panose="020B0604020202020204" pitchFamily="34" charset="0"/>
              </a:rPr>
              <a:t>.</a:t>
            </a:r>
            <a:endParaRPr lang="zh-CN" altLang="en-US" sz="900" dirty="0">
              <a:solidFill>
                <a:schemeClr val="bg1"/>
              </a:solidFill>
              <a:latin typeface="Arial" panose="020B0604020202020204" pitchFamily="34" charset="0"/>
              <a:ea typeface="微软雅黑" pitchFamily="34" charset="-122"/>
              <a:cs typeface="Arial" panose="020B0604020202020204" pitchFamily="34" charset="0"/>
            </a:endParaRPr>
          </a:p>
        </p:txBody>
      </p:sp>
      <p:pic>
        <p:nvPicPr>
          <p:cNvPr id="71" name="Picture 2" descr="D:\MY WORK\FUNDAMENTAL\素材\LOGO2016镂空.png"/>
          <p:cNvPicPr>
            <a:picLocks noChangeAspect="1" noChangeArrowheads="1"/>
          </p:cNvPicPr>
          <p:nvPr/>
        </p:nvPicPr>
        <p:blipFill>
          <a:blip r:embed="rId2" cstate="print">
            <a:extLst>
              <a:ext uri="{BEBA8EAE-BF5A-486C-A8C5-ECC9F3942E4B}">
                <a14:imgProps xmlns:a14="http://schemas.microsoft.com/office/drawing/2010/main">
                  <a14:imgLayer r:embed="rId3">
                    <a14:imgEffect>
                      <a14:brightnessContrast bright="100000" contrast="100000"/>
                    </a14:imgEffect>
                  </a14:imgLayer>
                </a14:imgProps>
              </a:ext>
              <a:ext uri="{28A0092B-C50C-407E-A947-70E740481C1C}">
                <a14:useLocalDpi xmlns:a14="http://schemas.microsoft.com/office/drawing/2010/main" val="0"/>
              </a:ext>
            </a:extLst>
          </a:blip>
          <a:srcRect/>
          <a:stretch>
            <a:fillRect/>
          </a:stretch>
        </p:blipFill>
        <p:spPr bwMode="auto">
          <a:xfrm rot="5400000">
            <a:off x="3933672" y="3066063"/>
            <a:ext cx="3148134" cy="431317"/>
          </a:xfrm>
          <a:prstGeom prst="rect">
            <a:avLst/>
          </a:prstGeom>
          <a:noFill/>
          <a:extLst>
            <a:ext uri="{909E8E84-426E-40DD-AFC4-6F175D3DCCD1}">
              <a14:hiddenFill xmlns:a14="http://schemas.microsoft.com/office/drawing/2010/main">
                <a:solidFill>
                  <a:srgbClr val="FFFFFF"/>
                </a:solidFill>
              </a14:hiddenFill>
            </a:ext>
          </a:extLst>
        </p:spPr>
      </p:pic>
      <p:sp>
        <p:nvSpPr>
          <p:cNvPr id="11" name="等腰三角形 10"/>
          <p:cNvSpPr/>
          <p:nvPr/>
        </p:nvSpPr>
        <p:spPr>
          <a:xfrm flipH="1">
            <a:off x="6234772" y="346090"/>
            <a:ext cx="65420" cy="65420"/>
          </a:xfrm>
          <a:prstGeom prst="triangle">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cs typeface="Arial" panose="020B0604020202020204" pitchFamily="34" charset="0"/>
            </a:endParaRPr>
          </a:p>
        </p:txBody>
      </p:sp>
      <p:sp>
        <p:nvSpPr>
          <p:cNvPr id="6" name="TextBox 5"/>
          <p:cNvSpPr txBox="1"/>
          <p:nvPr/>
        </p:nvSpPr>
        <p:spPr>
          <a:xfrm>
            <a:off x="5940152" y="77892"/>
            <a:ext cx="2768707" cy="230832"/>
          </a:xfrm>
          <a:prstGeom prst="rect">
            <a:avLst/>
          </a:prstGeom>
          <a:solidFill>
            <a:srgbClr val="0070C0"/>
          </a:solidFill>
        </p:spPr>
        <p:txBody>
          <a:bodyPr wrap="none" rtlCol="0">
            <a:spAutoFit/>
          </a:bodyPr>
          <a:lstStyle/>
          <a:p>
            <a:r>
              <a:rPr lang="en-US" altLang="zh-CN" sz="900" b="1" dirty="0" smtClean="0">
                <a:solidFill>
                  <a:schemeClr val="bg1"/>
                </a:solidFill>
                <a:latin typeface="Arial" panose="020B0604020202020204" pitchFamily="34" charset="0"/>
                <a:ea typeface="微软雅黑" pitchFamily="34" charset="-122"/>
                <a:cs typeface="Arial" panose="020B0604020202020204" pitchFamily="34" charset="0"/>
              </a:rPr>
              <a:t>about</a:t>
            </a:r>
            <a:r>
              <a:rPr lang="zh-CN" altLang="en-US" sz="900" b="1"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a:t>
            </a:r>
            <a:r>
              <a:rPr lang="en-US" altLang="zh-CN" sz="900" b="1"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contents</a:t>
            </a:r>
            <a:r>
              <a:rPr lang="zh-CN" altLang="en-US"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exhibition </a:t>
            </a:r>
            <a:r>
              <a:rPr lang="zh-CN" altLang="en-US"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forum</a:t>
            </a:r>
            <a:r>
              <a:rPr lang="zh-CN" altLang="en-US"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publicity</a:t>
            </a:r>
            <a:endParaRPr lang="zh-CN" altLang="en-US" sz="900" dirty="0">
              <a:solidFill>
                <a:schemeClr val="tx2">
                  <a:lumMod val="60000"/>
                  <a:lumOff val="40000"/>
                </a:schemeClr>
              </a:solidFill>
              <a:latin typeface="Arial" panose="020B0604020202020204" pitchFamily="34" charset="0"/>
              <a:ea typeface="微软雅黑" pitchFamily="34" charset="-122"/>
              <a:cs typeface="Arial" panose="020B0604020202020204" pitchFamily="34" charset="0"/>
            </a:endParaRPr>
          </a:p>
        </p:txBody>
      </p:sp>
    </p:spTree>
    <p:extLst>
      <p:ext uri="{BB962C8B-B14F-4D97-AF65-F5344CB8AC3E}">
        <p14:creationId xmlns:p14="http://schemas.microsoft.com/office/powerpoint/2010/main" val="38149288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组合 5"/>
          <p:cNvGrpSpPr/>
          <p:nvPr/>
        </p:nvGrpSpPr>
        <p:grpSpPr>
          <a:xfrm>
            <a:off x="5486400" y="0"/>
            <a:ext cx="3657600" cy="5143500"/>
            <a:chOff x="5493149" y="-20538"/>
            <a:chExt cx="3657600" cy="5143500"/>
          </a:xfrm>
        </p:grpSpPr>
        <p:grpSp>
          <p:nvGrpSpPr>
            <p:cNvPr id="2" name="组合 1"/>
            <p:cNvGrpSpPr/>
            <p:nvPr/>
          </p:nvGrpSpPr>
          <p:grpSpPr>
            <a:xfrm>
              <a:off x="5508624" y="123478"/>
              <a:ext cx="3620725" cy="4876800"/>
              <a:chOff x="-14650" y="123478"/>
              <a:chExt cx="9144000" cy="4876800"/>
            </a:xfrm>
          </p:grpSpPr>
          <p:cxnSp>
            <p:nvCxnSpPr>
              <p:cNvPr id="164" name="直接连接符 163"/>
              <p:cNvCxnSpPr/>
              <p:nvPr/>
            </p:nvCxnSpPr>
            <p:spPr>
              <a:xfrm>
                <a:off x="-14650" y="123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65" name="直接连接符 164"/>
              <p:cNvCxnSpPr/>
              <p:nvPr/>
            </p:nvCxnSpPr>
            <p:spPr>
              <a:xfrm>
                <a:off x="-14650" y="275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66" name="直接连接符 165"/>
              <p:cNvCxnSpPr/>
              <p:nvPr/>
            </p:nvCxnSpPr>
            <p:spPr>
              <a:xfrm>
                <a:off x="-14650" y="428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67" name="直接连接符 166"/>
              <p:cNvCxnSpPr/>
              <p:nvPr/>
            </p:nvCxnSpPr>
            <p:spPr>
              <a:xfrm>
                <a:off x="-14650" y="580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68" name="直接连接符 167"/>
              <p:cNvCxnSpPr/>
              <p:nvPr/>
            </p:nvCxnSpPr>
            <p:spPr>
              <a:xfrm>
                <a:off x="-14650" y="733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69" name="直接连接符 168"/>
              <p:cNvCxnSpPr/>
              <p:nvPr/>
            </p:nvCxnSpPr>
            <p:spPr>
              <a:xfrm>
                <a:off x="-14650" y="885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70" name="直接连接符 169"/>
              <p:cNvCxnSpPr/>
              <p:nvPr/>
            </p:nvCxnSpPr>
            <p:spPr>
              <a:xfrm>
                <a:off x="-14650" y="1037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71" name="直接连接符 170"/>
              <p:cNvCxnSpPr/>
              <p:nvPr/>
            </p:nvCxnSpPr>
            <p:spPr>
              <a:xfrm>
                <a:off x="-14650" y="1190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72" name="直接连接符 171"/>
              <p:cNvCxnSpPr/>
              <p:nvPr/>
            </p:nvCxnSpPr>
            <p:spPr>
              <a:xfrm>
                <a:off x="-14650" y="1342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73" name="直接连接符 172"/>
              <p:cNvCxnSpPr/>
              <p:nvPr/>
            </p:nvCxnSpPr>
            <p:spPr>
              <a:xfrm>
                <a:off x="-14650" y="1495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74" name="直接连接符 173"/>
              <p:cNvCxnSpPr/>
              <p:nvPr/>
            </p:nvCxnSpPr>
            <p:spPr>
              <a:xfrm>
                <a:off x="-14650" y="1647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75" name="直接连接符 174"/>
              <p:cNvCxnSpPr/>
              <p:nvPr/>
            </p:nvCxnSpPr>
            <p:spPr>
              <a:xfrm>
                <a:off x="-14650" y="1799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76" name="直接连接符 175"/>
              <p:cNvCxnSpPr/>
              <p:nvPr/>
            </p:nvCxnSpPr>
            <p:spPr>
              <a:xfrm>
                <a:off x="-14650" y="1952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77" name="直接连接符 176"/>
              <p:cNvCxnSpPr/>
              <p:nvPr/>
            </p:nvCxnSpPr>
            <p:spPr>
              <a:xfrm>
                <a:off x="-14650" y="2104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78" name="直接连接符 177"/>
              <p:cNvCxnSpPr/>
              <p:nvPr/>
            </p:nvCxnSpPr>
            <p:spPr>
              <a:xfrm>
                <a:off x="-14650" y="2257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79" name="直接连接符 178"/>
              <p:cNvCxnSpPr/>
              <p:nvPr/>
            </p:nvCxnSpPr>
            <p:spPr>
              <a:xfrm>
                <a:off x="-14650" y="2409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0" name="直接连接符 179"/>
              <p:cNvCxnSpPr/>
              <p:nvPr/>
            </p:nvCxnSpPr>
            <p:spPr>
              <a:xfrm>
                <a:off x="-14650" y="2561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1" name="直接连接符 180"/>
              <p:cNvCxnSpPr/>
              <p:nvPr/>
            </p:nvCxnSpPr>
            <p:spPr>
              <a:xfrm>
                <a:off x="-14650" y="2714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2" name="直接连接符 181"/>
              <p:cNvCxnSpPr/>
              <p:nvPr/>
            </p:nvCxnSpPr>
            <p:spPr>
              <a:xfrm>
                <a:off x="-14650" y="2866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3" name="直接连接符 182"/>
              <p:cNvCxnSpPr/>
              <p:nvPr/>
            </p:nvCxnSpPr>
            <p:spPr>
              <a:xfrm>
                <a:off x="-14650" y="3019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4" name="直接连接符 183"/>
              <p:cNvCxnSpPr/>
              <p:nvPr/>
            </p:nvCxnSpPr>
            <p:spPr>
              <a:xfrm>
                <a:off x="-14650" y="3171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5" name="直接连接符 184"/>
              <p:cNvCxnSpPr/>
              <p:nvPr/>
            </p:nvCxnSpPr>
            <p:spPr>
              <a:xfrm>
                <a:off x="-14650" y="3323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6" name="直接连接符 185"/>
              <p:cNvCxnSpPr/>
              <p:nvPr/>
            </p:nvCxnSpPr>
            <p:spPr>
              <a:xfrm>
                <a:off x="-14650" y="3476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7" name="直接连接符 186"/>
              <p:cNvCxnSpPr/>
              <p:nvPr/>
            </p:nvCxnSpPr>
            <p:spPr>
              <a:xfrm>
                <a:off x="-14650" y="3628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8" name="直接连接符 187"/>
              <p:cNvCxnSpPr/>
              <p:nvPr/>
            </p:nvCxnSpPr>
            <p:spPr>
              <a:xfrm>
                <a:off x="-14650" y="3781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9" name="直接连接符 188"/>
              <p:cNvCxnSpPr/>
              <p:nvPr/>
            </p:nvCxnSpPr>
            <p:spPr>
              <a:xfrm>
                <a:off x="-14650" y="3933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0" name="直接连接符 189"/>
              <p:cNvCxnSpPr/>
              <p:nvPr/>
            </p:nvCxnSpPr>
            <p:spPr>
              <a:xfrm>
                <a:off x="-14650" y="4085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1" name="直接连接符 190"/>
              <p:cNvCxnSpPr/>
              <p:nvPr/>
            </p:nvCxnSpPr>
            <p:spPr>
              <a:xfrm>
                <a:off x="-14650" y="4238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2" name="直接连接符 191"/>
              <p:cNvCxnSpPr/>
              <p:nvPr/>
            </p:nvCxnSpPr>
            <p:spPr>
              <a:xfrm>
                <a:off x="-14650" y="4390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3" name="直接连接符 192"/>
              <p:cNvCxnSpPr/>
              <p:nvPr/>
            </p:nvCxnSpPr>
            <p:spPr>
              <a:xfrm>
                <a:off x="-14650" y="4543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4" name="直接连接符 193"/>
              <p:cNvCxnSpPr/>
              <p:nvPr/>
            </p:nvCxnSpPr>
            <p:spPr>
              <a:xfrm>
                <a:off x="-14650" y="4695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5" name="直接连接符 194"/>
              <p:cNvCxnSpPr/>
              <p:nvPr/>
            </p:nvCxnSpPr>
            <p:spPr>
              <a:xfrm>
                <a:off x="-14650" y="4847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6" name="直接连接符 195"/>
              <p:cNvCxnSpPr/>
              <p:nvPr/>
            </p:nvCxnSpPr>
            <p:spPr>
              <a:xfrm>
                <a:off x="-14650" y="5000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139" name="直接连接符 138"/>
            <p:cNvCxnSpPr/>
            <p:nvPr/>
          </p:nvCxnSpPr>
          <p:spPr>
            <a:xfrm>
              <a:off x="5493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40" name="直接连接符 139"/>
            <p:cNvCxnSpPr/>
            <p:nvPr/>
          </p:nvCxnSpPr>
          <p:spPr>
            <a:xfrm>
              <a:off x="5645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41" name="直接连接符 140"/>
            <p:cNvCxnSpPr/>
            <p:nvPr/>
          </p:nvCxnSpPr>
          <p:spPr>
            <a:xfrm>
              <a:off x="5797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42" name="直接连接符 141"/>
            <p:cNvCxnSpPr/>
            <p:nvPr/>
          </p:nvCxnSpPr>
          <p:spPr>
            <a:xfrm>
              <a:off x="5950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43" name="直接连接符 142"/>
            <p:cNvCxnSpPr/>
            <p:nvPr/>
          </p:nvCxnSpPr>
          <p:spPr>
            <a:xfrm>
              <a:off x="6102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44" name="直接连接符 143"/>
            <p:cNvCxnSpPr/>
            <p:nvPr/>
          </p:nvCxnSpPr>
          <p:spPr>
            <a:xfrm>
              <a:off x="6255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45" name="直接连接符 144"/>
            <p:cNvCxnSpPr/>
            <p:nvPr/>
          </p:nvCxnSpPr>
          <p:spPr>
            <a:xfrm>
              <a:off x="6407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46" name="直接连接符 145"/>
            <p:cNvCxnSpPr/>
            <p:nvPr/>
          </p:nvCxnSpPr>
          <p:spPr>
            <a:xfrm>
              <a:off x="6559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47" name="直接连接符 146"/>
            <p:cNvCxnSpPr/>
            <p:nvPr/>
          </p:nvCxnSpPr>
          <p:spPr>
            <a:xfrm>
              <a:off x="6712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48" name="直接连接符 147"/>
            <p:cNvCxnSpPr/>
            <p:nvPr/>
          </p:nvCxnSpPr>
          <p:spPr>
            <a:xfrm>
              <a:off x="6864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49" name="直接连接符 148"/>
            <p:cNvCxnSpPr/>
            <p:nvPr/>
          </p:nvCxnSpPr>
          <p:spPr>
            <a:xfrm>
              <a:off x="7017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50" name="直接连接符 149"/>
            <p:cNvCxnSpPr/>
            <p:nvPr/>
          </p:nvCxnSpPr>
          <p:spPr>
            <a:xfrm>
              <a:off x="7169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51" name="直接连接符 150"/>
            <p:cNvCxnSpPr/>
            <p:nvPr/>
          </p:nvCxnSpPr>
          <p:spPr>
            <a:xfrm>
              <a:off x="7321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52" name="直接连接符 151"/>
            <p:cNvCxnSpPr/>
            <p:nvPr/>
          </p:nvCxnSpPr>
          <p:spPr>
            <a:xfrm>
              <a:off x="7474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53" name="直接连接符 152"/>
            <p:cNvCxnSpPr/>
            <p:nvPr/>
          </p:nvCxnSpPr>
          <p:spPr>
            <a:xfrm>
              <a:off x="7626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54" name="直接连接符 153"/>
            <p:cNvCxnSpPr/>
            <p:nvPr/>
          </p:nvCxnSpPr>
          <p:spPr>
            <a:xfrm>
              <a:off x="7779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55" name="直接连接符 154"/>
            <p:cNvCxnSpPr/>
            <p:nvPr/>
          </p:nvCxnSpPr>
          <p:spPr>
            <a:xfrm>
              <a:off x="7931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56" name="直接连接符 155"/>
            <p:cNvCxnSpPr/>
            <p:nvPr/>
          </p:nvCxnSpPr>
          <p:spPr>
            <a:xfrm>
              <a:off x="8083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57" name="直接连接符 156"/>
            <p:cNvCxnSpPr/>
            <p:nvPr/>
          </p:nvCxnSpPr>
          <p:spPr>
            <a:xfrm>
              <a:off x="8236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58" name="直接连接符 157"/>
            <p:cNvCxnSpPr/>
            <p:nvPr/>
          </p:nvCxnSpPr>
          <p:spPr>
            <a:xfrm>
              <a:off x="8388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59" name="直接连接符 158"/>
            <p:cNvCxnSpPr/>
            <p:nvPr/>
          </p:nvCxnSpPr>
          <p:spPr>
            <a:xfrm>
              <a:off x="8541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60" name="直接连接符 159"/>
            <p:cNvCxnSpPr/>
            <p:nvPr/>
          </p:nvCxnSpPr>
          <p:spPr>
            <a:xfrm>
              <a:off x="8693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61" name="直接连接符 160"/>
            <p:cNvCxnSpPr/>
            <p:nvPr/>
          </p:nvCxnSpPr>
          <p:spPr>
            <a:xfrm>
              <a:off x="8845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62" name="直接连接符 161"/>
            <p:cNvCxnSpPr/>
            <p:nvPr/>
          </p:nvCxnSpPr>
          <p:spPr>
            <a:xfrm>
              <a:off x="8998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63" name="直接连接符 162"/>
            <p:cNvCxnSpPr/>
            <p:nvPr/>
          </p:nvCxnSpPr>
          <p:spPr>
            <a:xfrm>
              <a:off x="9150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grpSp>
      <p:sp>
        <p:nvSpPr>
          <p:cNvPr id="198" name="TextBox 197"/>
          <p:cNvSpPr txBox="1"/>
          <p:nvPr/>
        </p:nvSpPr>
        <p:spPr>
          <a:xfrm>
            <a:off x="827584" y="1059582"/>
            <a:ext cx="4502066" cy="369332"/>
          </a:xfrm>
          <a:prstGeom prst="rect">
            <a:avLst/>
          </a:prstGeom>
          <a:noFill/>
        </p:spPr>
        <p:txBody>
          <a:bodyPr wrap="none" rtlCol="0">
            <a:spAutoFit/>
          </a:bodyPr>
          <a:lstStyle/>
          <a:p>
            <a:r>
              <a:rPr lang="en-US" altLang="zh-CN" dirty="0" smtClean="0">
                <a:solidFill>
                  <a:schemeClr val="bg1"/>
                </a:solidFill>
                <a:latin typeface="Arial" panose="020B0604020202020204" pitchFamily="34" charset="0"/>
                <a:ea typeface="微软雅黑" pitchFamily="34" charset="-122"/>
                <a:cs typeface="Arial" panose="020B0604020202020204" pitchFamily="34" charset="0"/>
              </a:rPr>
              <a:t>The Structure of CISIS Fair and Our Value</a:t>
            </a:r>
            <a:endParaRPr lang="zh-CN" altLang="en-US" dirty="0">
              <a:solidFill>
                <a:schemeClr val="bg1"/>
              </a:solidFill>
              <a:latin typeface="Arial" panose="020B0604020202020204" pitchFamily="34" charset="0"/>
              <a:ea typeface="微软雅黑" pitchFamily="34" charset="-122"/>
              <a:cs typeface="Arial" panose="020B0604020202020204" pitchFamily="34" charset="0"/>
            </a:endParaRPr>
          </a:p>
        </p:txBody>
      </p:sp>
      <p:sp>
        <p:nvSpPr>
          <p:cNvPr id="199" name="矩形 198"/>
          <p:cNvSpPr/>
          <p:nvPr/>
        </p:nvSpPr>
        <p:spPr>
          <a:xfrm>
            <a:off x="827585" y="1635646"/>
            <a:ext cx="3744416" cy="1754326"/>
          </a:xfrm>
          <a:prstGeom prst="rect">
            <a:avLst/>
          </a:prstGeom>
        </p:spPr>
        <p:txBody>
          <a:bodyPr wrap="square">
            <a:spAutoFit/>
          </a:bodyPr>
          <a:lstStyle/>
          <a:p>
            <a:pPr>
              <a:lnSpc>
                <a:spcPct val="150000"/>
              </a:lnSpc>
            </a:pPr>
            <a:r>
              <a:rPr lang="en-US" altLang="zh-CN" sz="900" dirty="0">
                <a:solidFill>
                  <a:schemeClr val="bg1"/>
                </a:solidFill>
                <a:latin typeface="Arial" panose="020B0604020202020204" pitchFamily="34" charset="0"/>
                <a:ea typeface="微软雅黑" pitchFamily="34" charset="-122"/>
                <a:cs typeface="Arial" panose="020B0604020202020204" pitchFamily="34" charset="0"/>
              </a:rPr>
              <a:t>Based in enormous the Chinese market, China International Software and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Information Service </a:t>
            </a:r>
            <a:r>
              <a:rPr lang="en-US" altLang="zh-CN" sz="900" dirty="0">
                <a:solidFill>
                  <a:schemeClr val="bg1"/>
                </a:solidFill>
                <a:latin typeface="Arial" panose="020B0604020202020204" pitchFamily="34" charset="0"/>
                <a:ea typeface="微软雅黑" pitchFamily="34" charset="-122"/>
                <a:cs typeface="Arial" panose="020B0604020202020204" pitchFamily="34" charset="0"/>
              </a:rPr>
              <a:t>Fair is committed to provide value for the clients from different sectors.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As Chinese </a:t>
            </a:r>
            <a:r>
              <a:rPr lang="en-US" altLang="zh-CN" sz="900" dirty="0">
                <a:solidFill>
                  <a:schemeClr val="bg1"/>
                </a:solidFill>
                <a:latin typeface="Arial" panose="020B0604020202020204" pitchFamily="34" charset="0"/>
                <a:ea typeface="微软雅黑" pitchFamily="34" charset="-122"/>
                <a:cs typeface="Arial" panose="020B0604020202020204" pitchFamily="34" charset="0"/>
              </a:rPr>
              <a:t>market expert, we have developed a full portfolio of services and products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including exhibitions</a:t>
            </a:r>
            <a:r>
              <a:rPr lang="en-US" altLang="zh-CN" sz="900" dirty="0">
                <a:solidFill>
                  <a:schemeClr val="bg1"/>
                </a:solidFill>
                <a:latin typeface="Arial" panose="020B0604020202020204" pitchFamily="34" charset="0"/>
                <a:ea typeface="微软雅黑" pitchFamily="34" charset="-122"/>
                <a:cs typeface="Arial" panose="020B0604020202020204" pitchFamily="34" charset="0"/>
              </a:rPr>
              <a:t>, conferences, meetings, forums and events, publishing, and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online services </a:t>
            </a:r>
            <a:r>
              <a:rPr lang="en-US" altLang="zh-CN" sz="900" dirty="0">
                <a:solidFill>
                  <a:schemeClr val="bg1"/>
                </a:solidFill>
                <a:latin typeface="Arial" panose="020B0604020202020204" pitchFamily="34" charset="0"/>
                <a:ea typeface="微软雅黑" pitchFamily="34" charset="-122"/>
                <a:cs typeface="Arial" panose="020B0604020202020204" pitchFamily="34" charset="0"/>
              </a:rPr>
              <a:t>to meet our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clients’ </a:t>
            </a:r>
            <a:r>
              <a:rPr lang="en-US" altLang="zh-CN" sz="900" dirty="0">
                <a:solidFill>
                  <a:schemeClr val="bg1"/>
                </a:solidFill>
                <a:latin typeface="Arial" panose="020B0604020202020204" pitchFamily="34" charset="0"/>
                <a:ea typeface="微软雅黑" pitchFamily="34" charset="-122"/>
                <a:cs typeface="Arial" panose="020B0604020202020204" pitchFamily="34" charset="0"/>
              </a:rPr>
              <a:t>needs in strategic growth, trade, demonstration,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branding, technology </a:t>
            </a:r>
            <a:r>
              <a:rPr lang="en-US" altLang="zh-CN" sz="900" dirty="0">
                <a:solidFill>
                  <a:schemeClr val="bg1"/>
                </a:solidFill>
                <a:latin typeface="Arial" panose="020B0604020202020204" pitchFamily="34" charset="0"/>
                <a:ea typeface="微软雅黑" pitchFamily="34" charset="-122"/>
                <a:cs typeface="Arial" panose="020B0604020202020204" pitchFamily="34" charset="0"/>
              </a:rPr>
              <a:t>and product display, capital and funding, policy interpretation,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etc., </a:t>
            </a:r>
            <a:r>
              <a:rPr lang="en-US" altLang="zh-CN" sz="900" dirty="0">
                <a:solidFill>
                  <a:schemeClr val="bg1"/>
                </a:solidFill>
                <a:latin typeface="Arial" panose="020B0604020202020204" pitchFamily="34" charset="0"/>
                <a:ea typeface="微软雅黑" pitchFamily="34" charset="-122"/>
                <a:cs typeface="Arial" panose="020B0604020202020204" pitchFamily="34" charset="0"/>
              </a:rPr>
              <a:t>on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a global </a:t>
            </a:r>
            <a:r>
              <a:rPr lang="en-US" altLang="zh-CN" sz="900" dirty="0">
                <a:solidFill>
                  <a:schemeClr val="bg1"/>
                </a:solidFill>
                <a:latin typeface="Arial" panose="020B0604020202020204" pitchFamily="34" charset="0"/>
                <a:ea typeface="微软雅黑" pitchFamily="34" charset="-122"/>
                <a:cs typeface="Arial" panose="020B0604020202020204" pitchFamily="34" charset="0"/>
              </a:rPr>
              <a:t>scale.</a:t>
            </a:r>
            <a:endParaRPr lang="zh-CN" altLang="zh-CN" sz="900" dirty="0">
              <a:solidFill>
                <a:schemeClr val="bg1"/>
              </a:solidFill>
              <a:latin typeface="Arial" panose="020B0604020202020204" pitchFamily="34" charset="0"/>
              <a:ea typeface="微软雅黑" pitchFamily="34" charset="-122"/>
              <a:cs typeface="Arial" panose="020B0604020202020204" pitchFamily="34" charset="0"/>
            </a:endParaRPr>
          </a:p>
        </p:txBody>
      </p:sp>
      <p:pic>
        <p:nvPicPr>
          <p:cNvPr id="205" name="Picture 2" descr="D:\MY WORK\FUNDAMENTAL\素材\LOGO2016镂空.png"/>
          <p:cNvPicPr>
            <a:picLocks noChangeAspect="1" noChangeArrowheads="1"/>
          </p:cNvPicPr>
          <p:nvPr/>
        </p:nvPicPr>
        <p:blipFill>
          <a:blip r:embed="rId2" cstate="print">
            <a:extLst>
              <a:ext uri="{BEBA8EAE-BF5A-486C-A8C5-ECC9F3942E4B}">
                <a14:imgProps xmlns:a14="http://schemas.microsoft.com/office/drawing/2010/main">
                  <a14:imgLayer r:embed="rId3">
                    <a14:imgEffect>
                      <a14:brightnessContrast bright="100000" contrast="100000"/>
                    </a14:imgEffect>
                  </a14:imgLayer>
                </a14:imgProps>
              </a:ext>
              <a:ext uri="{28A0092B-C50C-407E-A947-70E740481C1C}">
                <a14:useLocalDpi xmlns:a14="http://schemas.microsoft.com/office/drawing/2010/main" val="0"/>
              </a:ext>
            </a:extLst>
          </a:blip>
          <a:srcRect/>
          <a:stretch>
            <a:fillRect/>
          </a:stretch>
        </p:blipFill>
        <p:spPr bwMode="auto">
          <a:xfrm rot="5400000">
            <a:off x="3933672" y="3066063"/>
            <a:ext cx="3148134" cy="431317"/>
          </a:xfrm>
          <a:prstGeom prst="rect">
            <a:avLst/>
          </a:prstGeom>
          <a:noFill/>
          <a:extLst>
            <a:ext uri="{909E8E84-426E-40DD-AFC4-6F175D3DCCD1}">
              <a14:hiddenFill xmlns:a14="http://schemas.microsoft.com/office/drawing/2010/main">
                <a:solidFill>
                  <a:srgbClr val="FFFFFF"/>
                </a:solidFill>
              </a14:hiddenFill>
            </a:ext>
          </a:extLst>
        </p:spPr>
      </p:pic>
      <p:sp>
        <p:nvSpPr>
          <p:cNvPr id="206" name="TextBox 205"/>
          <p:cNvSpPr txBox="1"/>
          <p:nvPr/>
        </p:nvSpPr>
        <p:spPr>
          <a:xfrm>
            <a:off x="6239648" y="3342352"/>
            <a:ext cx="1412566" cy="338554"/>
          </a:xfrm>
          <a:prstGeom prst="rect">
            <a:avLst/>
          </a:prstGeom>
          <a:noFill/>
        </p:spPr>
        <p:txBody>
          <a:bodyPr wrap="none" rtlCol="0">
            <a:spAutoFit/>
          </a:bodyPr>
          <a:lstStyle/>
          <a:p>
            <a:r>
              <a:rPr lang="en-US" altLang="zh-CN" sz="1600" dirty="0" smtClean="0">
                <a:solidFill>
                  <a:schemeClr val="accent5">
                    <a:lumMod val="20000"/>
                    <a:lumOff val="80000"/>
                  </a:schemeClr>
                </a:solidFill>
                <a:latin typeface="Arial" panose="020B0604020202020204" pitchFamily="34" charset="0"/>
                <a:ea typeface="微软雅黑" panose="020B0503020204020204" pitchFamily="34" charset="-122"/>
                <a:cs typeface="Arial" panose="020B0604020202020204" pitchFamily="34" charset="0"/>
              </a:rPr>
              <a:t>100</a:t>
            </a:r>
            <a:r>
              <a:rPr lang="en-US" altLang="zh-CN" sz="1000" dirty="0" smtClean="0">
                <a:solidFill>
                  <a:schemeClr val="accent5">
                    <a:lumMod val="20000"/>
                    <a:lumOff val="80000"/>
                  </a:schemeClr>
                </a:solidFill>
                <a:latin typeface="Arial" panose="020B0604020202020204" pitchFamily="34" charset="0"/>
                <a:ea typeface="微软雅黑" panose="020B0503020204020204" pitchFamily="34" charset="-122"/>
                <a:cs typeface="Arial" panose="020B0604020202020204" pitchFamily="34" charset="0"/>
              </a:rPr>
              <a:t> media partners</a:t>
            </a:r>
            <a:endParaRPr lang="zh-CN" altLang="en-US" sz="1000" dirty="0">
              <a:solidFill>
                <a:schemeClr val="accent5">
                  <a:lumMod val="20000"/>
                  <a:lumOff val="80000"/>
                </a:schemeClr>
              </a:solidFill>
              <a:latin typeface="Arial" panose="020B0604020202020204" pitchFamily="34" charset="0"/>
              <a:ea typeface="微软雅黑" panose="020B0503020204020204" pitchFamily="34" charset="-122"/>
              <a:cs typeface="Arial" panose="020B0604020202020204" pitchFamily="34" charset="0"/>
            </a:endParaRPr>
          </a:p>
        </p:txBody>
      </p:sp>
      <p:sp>
        <p:nvSpPr>
          <p:cNvPr id="207" name="TextBox 206"/>
          <p:cNvSpPr txBox="1"/>
          <p:nvPr/>
        </p:nvSpPr>
        <p:spPr>
          <a:xfrm>
            <a:off x="6239648" y="2236970"/>
            <a:ext cx="1154483" cy="338554"/>
          </a:xfrm>
          <a:prstGeom prst="rect">
            <a:avLst/>
          </a:prstGeom>
          <a:noFill/>
        </p:spPr>
        <p:txBody>
          <a:bodyPr wrap="none" rtlCol="0">
            <a:spAutoFit/>
          </a:bodyPr>
          <a:lstStyle/>
          <a:p>
            <a:r>
              <a:rPr lang="en-US" altLang="zh-CN" sz="1600" dirty="0" smtClean="0">
                <a:solidFill>
                  <a:schemeClr val="accent5">
                    <a:lumMod val="20000"/>
                    <a:lumOff val="80000"/>
                  </a:schemeClr>
                </a:solidFill>
                <a:latin typeface="Arial" panose="020B0604020202020204" pitchFamily="34" charset="0"/>
                <a:ea typeface="微软雅黑" panose="020B0503020204020204" pitchFamily="34" charset="-122"/>
                <a:cs typeface="Arial" panose="020B0604020202020204" pitchFamily="34" charset="0"/>
              </a:rPr>
              <a:t>30,000 </a:t>
            </a:r>
            <a:r>
              <a:rPr lang="en-US" altLang="zh-CN" sz="1000" dirty="0" smtClean="0">
                <a:solidFill>
                  <a:schemeClr val="accent5">
                    <a:lumMod val="20000"/>
                    <a:lumOff val="80000"/>
                  </a:schemeClr>
                </a:solidFill>
                <a:latin typeface="Arial" panose="020B0604020202020204" pitchFamily="34" charset="0"/>
                <a:ea typeface="微软雅黑" panose="020B0503020204020204" pitchFamily="34" charset="-122"/>
                <a:cs typeface="Arial" panose="020B0604020202020204" pitchFamily="34" charset="0"/>
              </a:rPr>
              <a:t>visits</a:t>
            </a:r>
          </a:p>
        </p:txBody>
      </p:sp>
      <p:sp>
        <p:nvSpPr>
          <p:cNvPr id="208" name="TextBox 207"/>
          <p:cNvSpPr txBox="1"/>
          <p:nvPr/>
        </p:nvSpPr>
        <p:spPr>
          <a:xfrm>
            <a:off x="6239648" y="1500050"/>
            <a:ext cx="1665841" cy="338554"/>
          </a:xfrm>
          <a:prstGeom prst="rect">
            <a:avLst/>
          </a:prstGeom>
          <a:noFill/>
        </p:spPr>
        <p:txBody>
          <a:bodyPr wrap="none" rtlCol="0">
            <a:spAutoFit/>
          </a:bodyPr>
          <a:lstStyle/>
          <a:p>
            <a:r>
              <a:rPr lang="en-US" altLang="zh-CN" sz="1600" dirty="0" smtClean="0">
                <a:solidFill>
                  <a:schemeClr val="accent5">
                    <a:lumMod val="20000"/>
                    <a:lumOff val="80000"/>
                  </a:schemeClr>
                </a:solidFill>
                <a:latin typeface="Arial" panose="020B0604020202020204" pitchFamily="34" charset="0"/>
                <a:ea typeface="微软雅黑" panose="020B0503020204020204" pitchFamily="34" charset="-122"/>
                <a:cs typeface="Arial" panose="020B0604020202020204" pitchFamily="34" charset="0"/>
              </a:rPr>
              <a:t>50</a:t>
            </a:r>
            <a:r>
              <a:rPr lang="en-US" altLang="zh-CN" sz="1000" dirty="0" smtClean="0">
                <a:solidFill>
                  <a:schemeClr val="accent5">
                    <a:lumMod val="20000"/>
                    <a:lumOff val="80000"/>
                  </a:schemeClr>
                </a:solidFill>
                <a:latin typeface="Arial" panose="020B0604020202020204" pitchFamily="34" charset="0"/>
                <a:ea typeface="微软雅黑" panose="020B0503020204020204" pitchFamily="34" charset="-122"/>
                <a:cs typeface="Arial" panose="020B0604020202020204" pitchFamily="34" charset="0"/>
              </a:rPr>
              <a:t> countries and regions</a:t>
            </a:r>
            <a:endParaRPr lang="zh-CN" altLang="en-US" sz="1000" dirty="0">
              <a:solidFill>
                <a:schemeClr val="accent5">
                  <a:lumMod val="20000"/>
                  <a:lumOff val="80000"/>
                </a:schemeClr>
              </a:solidFill>
              <a:latin typeface="Arial" panose="020B0604020202020204" pitchFamily="34" charset="0"/>
              <a:ea typeface="微软雅黑" panose="020B0503020204020204" pitchFamily="34" charset="-122"/>
              <a:cs typeface="Arial" panose="020B0604020202020204" pitchFamily="34" charset="0"/>
            </a:endParaRPr>
          </a:p>
        </p:txBody>
      </p:sp>
      <p:sp>
        <p:nvSpPr>
          <p:cNvPr id="209" name="TextBox 208"/>
          <p:cNvSpPr txBox="1"/>
          <p:nvPr/>
        </p:nvSpPr>
        <p:spPr>
          <a:xfrm>
            <a:off x="6239648" y="1868510"/>
            <a:ext cx="1694695" cy="338554"/>
          </a:xfrm>
          <a:prstGeom prst="rect">
            <a:avLst/>
          </a:prstGeom>
          <a:noFill/>
        </p:spPr>
        <p:txBody>
          <a:bodyPr wrap="none" rtlCol="0">
            <a:spAutoFit/>
          </a:bodyPr>
          <a:lstStyle/>
          <a:p>
            <a:r>
              <a:rPr lang="en-US" altLang="zh-CN" sz="1600" dirty="0" smtClean="0">
                <a:solidFill>
                  <a:schemeClr val="accent5">
                    <a:lumMod val="20000"/>
                    <a:lumOff val="80000"/>
                  </a:schemeClr>
                </a:solidFill>
                <a:latin typeface="Arial" panose="020B0604020202020204" pitchFamily="34" charset="0"/>
                <a:ea typeface="微软雅黑" panose="020B0503020204020204" pitchFamily="34" charset="-122"/>
                <a:cs typeface="Arial" panose="020B0604020202020204" pitchFamily="34" charset="0"/>
              </a:rPr>
              <a:t>40 </a:t>
            </a:r>
            <a:r>
              <a:rPr lang="en-US" altLang="zh-CN" sz="1000" dirty="0" smtClean="0">
                <a:solidFill>
                  <a:schemeClr val="accent5">
                    <a:lumMod val="20000"/>
                    <a:lumOff val="80000"/>
                  </a:schemeClr>
                </a:solidFill>
                <a:latin typeface="Arial" panose="020B0604020202020204" pitchFamily="34" charset="0"/>
                <a:ea typeface="微软雅黑" panose="020B0503020204020204" pitchFamily="34" charset="-122"/>
                <a:cs typeface="Arial" panose="020B0604020202020204" pitchFamily="34" charset="0"/>
              </a:rPr>
              <a:t>exhibiting delegations</a:t>
            </a:r>
            <a:endParaRPr lang="zh-CN" altLang="en-US" sz="1000" dirty="0">
              <a:solidFill>
                <a:schemeClr val="accent5">
                  <a:lumMod val="20000"/>
                  <a:lumOff val="80000"/>
                </a:schemeClr>
              </a:solidFill>
              <a:latin typeface="Arial" panose="020B0604020202020204" pitchFamily="34" charset="0"/>
              <a:ea typeface="微软雅黑" panose="020B0503020204020204" pitchFamily="34" charset="-122"/>
              <a:cs typeface="Arial" panose="020B0604020202020204" pitchFamily="34" charset="0"/>
            </a:endParaRPr>
          </a:p>
        </p:txBody>
      </p:sp>
      <p:sp>
        <p:nvSpPr>
          <p:cNvPr id="210" name="TextBox 209"/>
          <p:cNvSpPr txBox="1"/>
          <p:nvPr/>
        </p:nvSpPr>
        <p:spPr>
          <a:xfrm>
            <a:off x="6239648" y="2605430"/>
            <a:ext cx="2581156" cy="338554"/>
          </a:xfrm>
          <a:prstGeom prst="rect">
            <a:avLst/>
          </a:prstGeom>
          <a:noFill/>
        </p:spPr>
        <p:txBody>
          <a:bodyPr wrap="none" rtlCol="0">
            <a:spAutoFit/>
          </a:bodyPr>
          <a:lstStyle/>
          <a:p>
            <a:r>
              <a:rPr lang="en-US" altLang="zh-CN" sz="1600" dirty="0" smtClean="0">
                <a:solidFill>
                  <a:schemeClr val="accent5">
                    <a:lumMod val="20000"/>
                    <a:lumOff val="80000"/>
                  </a:schemeClr>
                </a:solidFill>
                <a:latin typeface="Arial" panose="020B0604020202020204" pitchFamily="34" charset="0"/>
                <a:ea typeface="微软雅黑" panose="020B0503020204020204" pitchFamily="34" charset="-122"/>
                <a:cs typeface="Arial" panose="020B0604020202020204" pitchFamily="34" charset="0"/>
              </a:rPr>
              <a:t>40+ </a:t>
            </a:r>
            <a:r>
              <a:rPr lang="en-US" altLang="zh-CN" sz="1000" dirty="0" smtClean="0">
                <a:solidFill>
                  <a:schemeClr val="accent5">
                    <a:lumMod val="20000"/>
                    <a:lumOff val="80000"/>
                  </a:schemeClr>
                </a:solidFill>
                <a:latin typeface="Arial" panose="020B0604020202020204" pitchFamily="34" charset="0"/>
                <a:ea typeface="微软雅黑" panose="020B0503020204020204" pitchFamily="34" charset="-122"/>
                <a:cs typeface="Arial" panose="020B0604020202020204" pitchFamily="34" charset="0"/>
              </a:rPr>
              <a:t>meetings, conferences, and forums</a:t>
            </a:r>
            <a:endParaRPr lang="zh-CN" altLang="en-US" sz="1000" dirty="0">
              <a:solidFill>
                <a:schemeClr val="accent5">
                  <a:lumMod val="20000"/>
                  <a:lumOff val="80000"/>
                </a:schemeClr>
              </a:solidFill>
              <a:latin typeface="Arial" panose="020B0604020202020204" pitchFamily="34" charset="0"/>
              <a:ea typeface="微软雅黑" panose="020B0503020204020204" pitchFamily="34" charset="-122"/>
              <a:cs typeface="Arial" panose="020B0604020202020204" pitchFamily="34" charset="0"/>
            </a:endParaRPr>
          </a:p>
        </p:txBody>
      </p:sp>
      <p:sp>
        <p:nvSpPr>
          <p:cNvPr id="211" name="TextBox 210"/>
          <p:cNvSpPr txBox="1"/>
          <p:nvPr/>
        </p:nvSpPr>
        <p:spPr>
          <a:xfrm>
            <a:off x="6239648" y="2973890"/>
            <a:ext cx="1577676" cy="338554"/>
          </a:xfrm>
          <a:prstGeom prst="rect">
            <a:avLst/>
          </a:prstGeom>
          <a:noFill/>
        </p:spPr>
        <p:txBody>
          <a:bodyPr wrap="none" rtlCol="0">
            <a:spAutoFit/>
          </a:bodyPr>
          <a:lstStyle/>
          <a:p>
            <a:r>
              <a:rPr lang="en-US" altLang="zh-CN" sz="1600" dirty="0" smtClean="0">
                <a:solidFill>
                  <a:schemeClr val="accent5">
                    <a:lumMod val="20000"/>
                    <a:lumOff val="80000"/>
                  </a:schemeClr>
                </a:solidFill>
                <a:latin typeface="Arial" panose="020B0604020202020204" pitchFamily="34" charset="0"/>
                <a:ea typeface="微软雅黑" panose="020B0503020204020204" pitchFamily="34" charset="-122"/>
                <a:cs typeface="Arial" panose="020B0604020202020204" pitchFamily="34" charset="0"/>
              </a:rPr>
              <a:t>20+ </a:t>
            </a:r>
            <a:r>
              <a:rPr lang="en-US" altLang="zh-CN" sz="1000" dirty="0" smtClean="0">
                <a:solidFill>
                  <a:schemeClr val="accent5">
                    <a:lumMod val="20000"/>
                    <a:lumOff val="80000"/>
                  </a:schemeClr>
                </a:solidFill>
                <a:latin typeface="Arial" panose="020B0604020202020204" pitchFamily="34" charset="0"/>
                <a:ea typeface="微软雅黑" panose="020B0503020204020204" pitchFamily="34" charset="-122"/>
                <a:cs typeface="Arial" panose="020B0604020202020204" pitchFamily="34" charset="0"/>
              </a:rPr>
              <a:t>vertical industries</a:t>
            </a:r>
            <a:endParaRPr lang="zh-CN" altLang="en-US" sz="1000" dirty="0">
              <a:solidFill>
                <a:schemeClr val="accent5">
                  <a:lumMod val="20000"/>
                  <a:lumOff val="80000"/>
                </a:schemeClr>
              </a:solidFill>
              <a:latin typeface="Arial" panose="020B0604020202020204" pitchFamily="34" charset="0"/>
              <a:ea typeface="微软雅黑" panose="020B0503020204020204" pitchFamily="34" charset="-122"/>
              <a:cs typeface="Arial" panose="020B0604020202020204" pitchFamily="34" charset="0"/>
            </a:endParaRPr>
          </a:p>
        </p:txBody>
      </p:sp>
      <p:sp>
        <p:nvSpPr>
          <p:cNvPr id="212" name="TextBox 211"/>
          <p:cNvSpPr txBox="1"/>
          <p:nvPr/>
        </p:nvSpPr>
        <p:spPr>
          <a:xfrm>
            <a:off x="6239648" y="1131590"/>
            <a:ext cx="1107996" cy="338554"/>
          </a:xfrm>
          <a:prstGeom prst="rect">
            <a:avLst/>
          </a:prstGeom>
          <a:noFill/>
        </p:spPr>
        <p:txBody>
          <a:bodyPr wrap="none" rtlCol="0">
            <a:spAutoFit/>
          </a:bodyPr>
          <a:lstStyle/>
          <a:p>
            <a:r>
              <a:rPr lang="en-US" altLang="zh-CN" sz="1600" dirty="0" smtClean="0">
                <a:solidFill>
                  <a:schemeClr val="accent5">
                    <a:lumMod val="20000"/>
                    <a:lumOff val="80000"/>
                  </a:schemeClr>
                </a:solidFill>
                <a:latin typeface="Arial" panose="020B0604020202020204" pitchFamily="34" charset="0"/>
                <a:ea typeface="微软雅黑" panose="020B0503020204020204" pitchFamily="34" charset="-122"/>
                <a:cs typeface="Arial" panose="020B0604020202020204" pitchFamily="34" charset="0"/>
              </a:rPr>
              <a:t>800</a:t>
            </a:r>
            <a:r>
              <a:rPr lang="en-US" altLang="zh-CN" sz="1000" dirty="0" smtClean="0">
                <a:solidFill>
                  <a:schemeClr val="accent5">
                    <a:lumMod val="20000"/>
                    <a:lumOff val="80000"/>
                  </a:schemeClr>
                </a:solidFill>
                <a:latin typeface="Arial" panose="020B0604020202020204" pitchFamily="34" charset="0"/>
                <a:ea typeface="微软雅黑" panose="020B0503020204020204" pitchFamily="34" charset="-122"/>
                <a:cs typeface="Arial" panose="020B0604020202020204" pitchFamily="34" charset="0"/>
              </a:rPr>
              <a:t> exhibitors</a:t>
            </a:r>
            <a:endParaRPr lang="zh-CN" altLang="en-US" sz="1000" dirty="0">
              <a:solidFill>
                <a:schemeClr val="accent5">
                  <a:lumMod val="20000"/>
                  <a:lumOff val="80000"/>
                </a:schemeClr>
              </a:solidFill>
              <a:latin typeface="Arial" panose="020B0604020202020204" pitchFamily="34" charset="0"/>
              <a:ea typeface="微软雅黑" panose="020B0503020204020204" pitchFamily="34" charset="-122"/>
              <a:cs typeface="Arial" panose="020B0604020202020204" pitchFamily="34" charset="0"/>
            </a:endParaRPr>
          </a:p>
        </p:txBody>
      </p:sp>
      <p:sp>
        <p:nvSpPr>
          <p:cNvPr id="236" name="矩形 235"/>
          <p:cNvSpPr/>
          <p:nvPr/>
        </p:nvSpPr>
        <p:spPr>
          <a:xfrm>
            <a:off x="6228184" y="3795886"/>
            <a:ext cx="2387517" cy="1131079"/>
          </a:xfrm>
          <a:prstGeom prst="rect">
            <a:avLst/>
          </a:prstGeom>
          <a:solidFill>
            <a:srgbClr val="0070C0"/>
          </a:solidFill>
        </p:spPr>
        <p:txBody>
          <a:bodyPr wrap="square">
            <a:spAutoFit/>
          </a:bodyPr>
          <a:lstStyle/>
          <a:p>
            <a:pPr>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CISIS Fair help the clients to reach the target market by not only exhibitions and events, but also by its official APP, official weibo, WeChat, and its vast media partners. </a:t>
            </a:r>
            <a:endParaRPr lang="zh-CN" altLang="zh-CN" sz="900" dirty="0">
              <a:solidFill>
                <a:schemeClr val="bg1"/>
              </a:solidFill>
              <a:latin typeface="Arial" panose="020B0604020202020204" pitchFamily="34" charset="0"/>
              <a:ea typeface="微软雅黑" pitchFamily="34" charset="-122"/>
              <a:cs typeface="Arial" panose="020B0604020202020204" pitchFamily="34" charset="0"/>
            </a:endParaRPr>
          </a:p>
        </p:txBody>
      </p:sp>
      <p:cxnSp>
        <p:nvCxnSpPr>
          <p:cNvPr id="237" name="直接箭头连接符 236"/>
          <p:cNvCxnSpPr/>
          <p:nvPr/>
        </p:nvCxnSpPr>
        <p:spPr>
          <a:xfrm>
            <a:off x="6009010" y="1275606"/>
            <a:ext cx="291182" cy="0"/>
          </a:xfrm>
          <a:prstGeom prst="straightConnector1">
            <a:avLst/>
          </a:prstGeom>
          <a:ln w="3175">
            <a:solidFill>
              <a:schemeClr val="accent5">
                <a:lumMod val="60000"/>
                <a:lumOff val="4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3" name="直接箭头连接符 242"/>
          <p:cNvCxnSpPr/>
          <p:nvPr/>
        </p:nvCxnSpPr>
        <p:spPr>
          <a:xfrm>
            <a:off x="6012160" y="3507854"/>
            <a:ext cx="291182" cy="0"/>
          </a:xfrm>
          <a:prstGeom prst="straightConnector1">
            <a:avLst/>
          </a:prstGeom>
          <a:ln w="3175">
            <a:solidFill>
              <a:schemeClr val="accent5">
                <a:lumMod val="60000"/>
                <a:lumOff val="4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52" name="直接箭头连接符 251"/>
          <p:cNvCxnSpPr/>
          <p:nvPr/>
        </p:nvCxnSpPr>
        <p:spPr>
          <a:xfrm>
            <a:off x="6156176" y="1309142"/>
            <a:ext cx="0" cy="2165176"/>
          </a:xfrm>
          <a:prstGeom prst="straightConnector1">
            <a:avLst/>
          </a:prstGeom>
          <a:ln w="3175">
            <a:solidFill>
              <a:schemeClr val="accent5">
                <a:lumMod val="60000"/>
                <a:lumOff val="40000"/>
              </a:schemeClr>
            </a:solidFill>
            <a:headEnd type="arrow" w="sm" len="sm"/>
            <a:tailEnd type="arrow" w="sm" len="sm"/>
          </a:ln>
        </p:spPr>
        <p:style>
          <a:lnRef idx="1">
            <a:schemeClr val="accent1"/>
          </a:lnRef>
          <a:fillRef idx="0">
            <a:schemeClr val="accent1"/>
          </a:fillRef>
          <a:effectRef idx="0">
            <a:schemeClr val="accent1"/>
          </a:effectRef>
          <a:fontRef idx="minor">
            <a:schemeClr val="tx1"/>
          </a:fontRef>
        </p:style>
      </p:cxnSp>
      <p:cxnSp>
        <p:nvCxnSpPr>
          <p:cNvPr id="255" name="直接箭头连接符 254"/>
          <p:cNvCxnSpPr>
            <a:stCxn id="205" idx="1"/>
          </p:cNvCxnSpPr>
          <p:nvPr/>
        </p:nvCxnSpPr>
        <p:spPr>
          <a:xfrm flipV="1">
            <a:off x="5507739" y="1275606"/>
            <a:ext cx="501271" cy="432049"/>
          </a:xfrm>
          <a:prstGeom prst="straightConnector1">
            <a:avLst/>
          </a:prstGeom>
          <a:ln w="3175">
            <a:solidFill>
              <a:schemeClr val="accent5">
                <a:lumMod val="60000"/>
                <a:lumOff val="4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58" name="直接箭头连接符 257"/>
          <p:cNvCxnSpPr/>
          <p:nvPr/>
        </p:nvCxnSpPr>
        <p:spPr>
          <a:xfrm>
            <a:off x="5507739" y="3171478"/>
            <a:ext cx="504421" cy="336376"/>
          </a:xfrm>
          <a:prstGeom prst="straightConnector1">
            <a:avLst/>
          </a:prstGeom>
          <a:ln w="3175">
            <a:solidFill>
              <a:schemeClr val="accent5">
                <a:lumMod val="60000"/>
                <a:lumOff val="4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60" name="TextBox 259"/>
          <p:cNvSpPr txBox="1"/>
          <p:nvPr/>
        </p:nvSpPr>
        <p:spPr>
          <a:xfrm rot="5400000">
            <a:off x="5234357" y="2360491"/>
            <a:ext cx="1747594" cy="153888"/>
          </a:xfrm>
          <a:prstGeom prst="rect">
            <a:avLst/>
          </a:prstGeom>
          <a:noFill/>
        </p:spPr>
        <p:txBody>
          <a:bodyPr wrap="none" rtlCol="0">
            <a:spAutoFit/>
          </a:bodyPr>
          <a:lstStyle/>
          <a:p>
            <a:r>
              <a:rPr lang="en-US" altLang="zh-CN" sz="400" dirty="0" smtClean="0">
                <a:solidFill>
                  <a:schemeClr val="accent5">
                    <a:lumMod val="20000"/>
                    <a:lumOff val="80000"/>
                  </a:schemeClr>
                </a:solidFill>
                <a:latin typeface="Arial" panose="020B0604020202020204" pitchFamily="34" charset="0"/>
                <a:cs typeface="Arial" panose="020B0604020202020204" pitchFamily="34" charset="0"/>
              </a:rPr>
              <a:t>Figures of China International Software and Information Service Fair</a:t>
            </a:r>
            <a:endParaRPr lang="zh-CN" altLang="en-US" sz="400" dirty="0">
              <a:solidFill>
                <a:schemeClr val="accent5">
                  <a:lumMod val="20000"/>
                  <a:lumOff val="80000"/>
                </a:schemeClr>
              </a:solidFill>
              <a:latin typeface="Arial" panose="020B0604020202020204" pitchFamily="34" charset="0"/>
              <a:cs typeface="Arial" panose="020B0604020202020204" pitchFamily="34" charset="0"/>
            </a:endParaRPr>
          </a:p>
        </p:txBody>
      </p:sp>
      <p:sp>
        <p:nvSpPr>
          <p:cNvPr id="84" name="等腰三角形 83"/>
          <p:cNvSpPr/>
          <p:nvPr/>
        </p:nvSpPr>
        <p:spPr>
          <a:xfrm flipH="1">
            <a:off x="6732240" y="346090"/>
            <a:ext cx="65420" cy="65420"/>
          </a:xfrm>
          <a:prstGeom prst="triangle">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cs typeface="Arial" panose="020B0604020202020204" pitchFamily="34" charset="0"/>
            </a:endParaRPr>
          </a:p>
        </p:txBody>
      </p:sp>
      <p:sp>
        <p:nvSpPr>
          <p:cNvPr id="85" name="TextBox 84"/>
          <p:cNvSpPr txBox="1"/>
          <p:nvPr/>
        </p:nvSpPr>
        <p:spPr>
          <a:xfrm>
            <a:off x="5940152" y="77892"/>
            <a:ext cx="2787943" cy="230832"/>
          </a:xfrm>
          <a:prstGeom prst="rect">
            <a:avLst/>
          </a:prstGeom>
          <a:solidFill>
            <a:srgbClr val="0070C0"/>
          </a:solidFill>
        </p:spPr>
        <p:txBody>
          <a:bodyPr wrap="none" rtlCol="0">
            <a:spAutoFit/>
          </a:bodyPr>
          <a:lstStyle/>
          <a:p>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about</a:t>
            </a:r>
            <a:r>
              <a:rPr lang="zh-CN" altLang="en-US"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a:t>
            </a:r>
            <a:r>
              <a:rPr lang="zh-CN" altLang="en-US" sz="900" b="1"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a:t>
            </a:r>
            <a:r>
              <a:rPr lang="en-US" altLang="zh-CN" sz="900" b="1" dirty="0" smtClean="0">
                <a:solidFill>
                  <a:schemeClr val="bg1"/>
                </a:solidFill>
                <a:latin typeface="Arial" panose="020B0604020202020204" pitchFamily="34" charset="0"/>
                <a:ea typeface="微软雅黑" pitchFamily="34" charset="-122"/>
                <a:cs typeface="Arial" panose="020B0604020202020204" pitchFamily="34" charset="0"/>
              </a:rPr>
              <a:t>  contents</a:t>
            </a:r>
            <a:r>
              <a:rPr lang="zh-CN" altLang="en-US" sz="900"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exhibition </a:t>
            </a:r>
            <a:r>
              <a:rPr lang="zh-CN" altLang="en-US"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forum</a:t>
            </a:r>
            <a:r>
              <a:rPr lang="zh-CN" altLang="en-US"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publicity</a:t>
            </a:r>
            <a:endParaRPr lang="zh-CN" altLang="en-US" sz="900" dirty="0">
              <a:solidFill>
                <a:schemeClr val="tx2">
                  <a:lumMod val="60000"/>
                  <a:lumOff val="40000"/>
                </a:schemeClr>
              </a:solidFill>
              <a:latin typeface="Arial" panose="020B0604020202020204" pitchFamily="34" charset="0"/>
              <a:ea typeface="微软雅黑" pitchFamily="34" charset="-122"/>
              <a:cs typeface="Arial" panose="020B0604020202020204" pitchFamily="34" charset="0"/>
            </a:endParaRPr>
          </a:p>
        </p:txBody>
      </p:sp>
    </p:spTree>
    <p:extLst>
      <p:ext uri="{BB962C8B-B14F-4D97-AF65-F5344CB8AC3E}">
        <p14:creationId xmlns:p14="http://schemas.microsoft.com/office/powerpoint/2010/main" val="42047414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组合 2"/>
          <p:cNvGrpSpPr/>
          <p:nvPr/>
        </p:nvGrpSpPr>
        <p:grpSpPr>
          <a:xfrm>
            <a:off x="0" y="0"/>
            <a:ext cx="9144000" cy="5143500"/>
            <a:chOff x="-14650" y="-20538"/>
            <a:chExt cx="9144000" cy="5143500"/>
          </a:xfrm>
        </p:grpSpPr>
        <p:cxnSp>
          <p:nvCxnSpPr>
            <p:cNvPr id="9" name="直接连接符 8"/>
            <p:cNvCxnSpPr/>
            <p:nvPr/>
          </p:nvCxnSpPr>
          <p:spPr>
            <a:xfrm>
              <a:off x="159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42" name="直接连接符 41"/>
            <p:cNvCxnSpPr/>
            <p:nvPr/>
          </p:nvCxnSpPr>
          <p:spPr>
            <a:xfrm>
              <a:off x="311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45" name="直接连接符 44"/>
            <p:cNvCxnSpPr/>
            <p:nvPr/>
          </p:nvCxnSpPr>
          <p:spPr>
            <a:xfrm>
              <a:off x="463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46" name="直接连接符 45"/>
            <p:cNvCxnSpPr/>
            <p:nvPr/>
          </p:nvCxnSpPr>
          <p:spPr>
            <a:xfrm>
              <a:off x="616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47" name="直接连接符 46"/>
            <p:cNvCxnSpPr/>
            <p:nvPr/>
          </p:nvCxnSpPr>
          <p:spPr>
            <a:xfrm>
              <a:off x="768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48" name="直接连接符 47"/>
            <p:cNvCxnSpPr/>
            <p:nvPr/>
          </p:nvCxnSpPr>
          <p:spPr>
            <a:xfrm>
              <a:off x="921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73" name="直接连接符 72"/>
            <p:cNvCxnSpPr/>
            <p:nvPr/>
          </p:nvCxnSpPr>
          <p:spPr>
            <a:xfrm>
              <a:off x="1073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74" name="直接连接符 73"/>
            <p:cNvCxnSpPr/>
            <p:nvPr/>
          </p:nvCxnSpPr>
          <p:spPr>
            <a:xfrm>
              <a:off x="1225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75" name="直接连接符 74"/>
            <p:cNvCxnSpPr/>
            <p:nvPr/>
          </p:nvCxnSpPr>
          <p:spPr>
            <a:xfrm>
              <a:off x="1378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76" name="直接连接符 75"/>
            <p:cNvCxnSpPr/>
            <p:nvPr/>
          </p:nvCxnSpPr>
          <p:spPr>
            <a:xfrm>
              <a:off x="1530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77" name="直接连接符 76"/>
            <p:cNvCxnSpPr/>
            <p:nvPr/>
          </p:nvCxnSpPr>
          <p:spPr>
            <a:xfrm>
              <a:off x="1683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78" name="直接连接符 77"/>
            <p:cNvCxnSpPr/>
            <p:nvPr/>
          </p:nvCxnSpPr>
          <p:spPr>
            <a:xfrm>
              <a:off x="1835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79" name="直接连接符 78"/>
            <p:cNvCxnSpPr/>
            <p:nvPr/>
          </p:nvCxnSpPr>
          <p:spPr>
            <a:xfrm>
              <a:off x="1987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80" name="直接连接符 79"/>
            <p:cNvCxnSpPr/>
            <p:nvPr/>
          </p:nvCxnSpPr>
          <p:spPr>
            <a:xfrm>
              <a:off x="2140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81" name="直接连接符 80"/>
            <p:cNvCxnSpPr/>
            <p:nvPr/>
          </p:nvCxnSpPr>
          <p:spPr>
            <a:xfrm>
              <a:off x="2292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82" name="直接连接符 81"/>
            <p:cNvCxnSpPr/>
            <p:nvPr/>
          </p:nvCxnSpPr>
          <p:spPr>
            <a:xfrm>
              <a:off x="2445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83" name="直接连接符 82"/>
            <p:cNvCxnSpPr/>
            <p:nvPr/>
          </p:nvCxnSpPr>
          <p:spPr>
            <a:xfrm>
              <a:off x="2597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84" name="直接连接符 83"/>
            <p:cNvCxnSpPr/>
            <p:nvPr/>
          </p:nvCxnSpPr>
          <p:spPr>
            <a:xfrm>
              <a:off x="2749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85" name="直接连接符 84"/>
            <p:cNvCxnSpPr/>
            <p:nvPr/>
          </p:nvCxnSpPr>
          <p:spPr>
            <a:xfrm>
              <a:off x="2902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86" name="直接连接符 85"/>
            <p:cNvCxnSpPr/>
            <p:nvPr/>
          </p:nvCxnSpPr>
          <p:spPr>
            <a:xfrm>
              <a:off x="3054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87" name="直接连接符 86"/>
            <p:cNvCxnSpPr/>
            <p:nvPr/>
          </p:nvCxnSpPr>
          <p:spPr>
            <a:xfrm>
              <a:off x="3207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88" name="直接连接符 87"/>
            <p:cNvCxnSpPr/>
            <p:nvPr/>
          </p:nvCxnSpPr>
          <p:spPr>
            <a:xfrm>
              <a:off x="3359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89" name="直接连接符 88"/>
            <p:cNvCxnSpPr/>
            <p:nvPr/>
          </p:nvCxnSpPr>
          <p:spPr>
            <a:xfrm>
              <a:off x="3511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90" name="直接连接符 89"/>
            <p:cNvCxnSpPr/>
            <p:nvPr/>
          </p:nvCxnSpPr>
          <p:spPr>
            <a:xfrm>
              <a:off x="3664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91" name="直接连接符 90"/>
            <p:cNvCxnSpPr/>
            <p:nvPr/>
          </p:nvCxnSpPr>
          <p:spPr>
            <a:xfrm>
              <a:off x="3816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92" name="直接连接符 91"/>
            <p:cNvCxnSpPr/>
            <p:nvPr/>
          </p:nvCxnSpPr>
          <p:spPr>
            <a:xfrm>
              <a:off x="3969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93" name="直接连接符 92"/>
            <p:cNvCxnSpPr/>
            <p:nvPr/>
          </p:nvCxnSpPr>
          <p:spPr>
            <a:xfrm>
              <a:off x="4121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94" name="直接连接符 93"/>
            <p:cNvCxnSpPr/>
            <p:nvPr/>
          </p:nvCxnSpPr>
          <p:spPr>
            <a:xfrm>
              <a:off x="4273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95" name="直接连接符 94"/>
            <p:cNvCxnSpPr/>
            <p:nvPr/>
          </p:nvCxnSpPr>
          <p:spPr>
            <a:xfrm>
              <a:off x="4426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96" name="直接连接符 95"/>
            <p:cNvCxnSpPr/>
            <p:nvPr/>
          </p:nvCxnSpPr>
          <p:spPr>
            <a:xfrm>
              <a:off x="4578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97" name="直接连接符 96"/>
            <p:cNvCxnSpPr/>
            <p:nvPr/>
          </p:nvCxnSpPr>
          <p:spPr>
            <a:xfrm>
              <a:off x="4731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98" name="直接连接符 97"/>
            <p:cNvCxnSpPr/>
            <p:nvPr/>
          </p:nvCxnSpPr>
          <p:spPr>
            <a:xfrm>
              <a:off x="4883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99" name="直接连接符 98"/>
            <p:cNvCxnSpPr/>
            <p:nvPr/>
          </p:nvCxnSpPr>
          <p:spPr>
            <a:xfrm>
              <a:off x="5035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00" name="直接连接符 99"/>
            <p:cNvCxnSpPr/>
            <p:nvPr/>
          </p:nvCxnSpPr>
          <p:spPr>
            <a:xfrm>
              <a:off x="5188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01" name="直接连接符 100"/>
            <p:cNvCxnSpPr/>
            <p:nvPr/>
          </p:nvCxnSpPr>
          <p:spPr>
            <a:xfrm>
              <a:off x="5340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02" name="直接连接符 101"/>
            <p:cNvCxnSpPr/>
            <p:nvPr/>
          </p:nvCxnSpPr>
          <p:spPr>
            <a:xfrm>
              <a:off x="5493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03" name="直接连接符 102"/>
            <p:cNvCxnSpPr/>
            <p:nvPr/>
          </p:nvCxnSpPr>
          <p:spPr>
            <a:xfrm>
              <a:off x="5645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04" name="直接连接符 103"/>
            <p:cNvCxnSpPr/>
            <p:nvPr/>
          </p:nvCxnSpPr>
          <p:spPr>
            <a:xfrm>
              <a:off x="5797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05" name="直接连接符 104"/>
            <p:cNvCxnSpPr/>
            <p:nvPr/>
          </p:nvCxnSpPr>
          <p:spPr>
            <a:xfrm>
              <a:off x="5950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06" name="直接连接符 105"/>
            <p:cNvCxnSpPr/>
            <p:nvPr/>
          </p:nvCxnSpPr>
          <p:spPr>
            <a:xfrm>
              <a:off x="6102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07" name="直接连接符 106"/>
            <p:cNvCxnSpPr/>
            <p:nvPr/>
          </p:nvCxnSpPr>
          <p:spPr>
            <a:xfrm>
              <a:off x="6255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08" name="直接连接符 107"/>
            <p:cNvCxnSpPr/>
            <p:nvPr/>
          </p:nvCxnSpPr>
          <p:spPr>
            <a:xfrm>
              <a:off x="6407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09" name="直接连接符 108"/>
            <p:cNvCxnSpPr/>
            <p:nvPr/>
          </p:nvCxnSpPr>
          <p:spPr>
            <a:xfrm>
              <a:off x="6559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10" name="直接连接符 109"/>
            <p:cNvCxnSpPr/>
            <p:nvPr/>
          </p:nvCxnSpPr>
          <p:spPr>
            <a:xfrm>
              <a:off x="6712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11" name="直接连接符 110"/>
            <p:cNvCxnSpPr/>
            <p:nvPr/>
          </p:nvCxnSpPr>
          <p:spPr>
            <a:xfrm>
              <a:off x="6864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12" name="直接连接符 111"/>
            <p:cNvCxnSpPr/>
            <p:nvPr/>
          </p:nvCxnSpPr>
          <p:spPr>
            <a:xfrm>
              <a:off x="7017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13" name="直接连接符 112"/>
            <p:cNvCxnSpPr/>
            <p:nvPr/>
          </p:nvCxnSpPr>
          <p:spPr>
            <a:xfrm>
              <a:off x="7169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14" name="直接连接符 113"/>
            <p:cNvCxnSpPr/>
            <p:nvPr/>
          </p:nvCxnSpPr>
          <p:spPr>
            <a:xfrm>
              <a:off x="7321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15" name="直接连接符 114"/>
            <p:cNvCxnSpPr/>
            <p:nvPr/>
          </p:nvCxnSpPr>
          <p:spPr>
            <a:xfrm>
              <a:off x="7474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16" name="直接连接符 115"/>
            <p:cNvCxnSpPr/>
            <p:nvPr/>
          </p:nvCxnSpPr>
          <p:spPr>
            <a:xfrm>
              <a:off x="7626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17" name="直接连接符 116"/>
            <p:cNvCxnSpPr/>
            <p:nvPr/>
          </p:nvCxnSpPr>
          <p:spPr>
            <a:xfrm>
              <a:off x="7779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18" name="直接连接符 117"/>
            <p:cNvCxnSpPr/>
            <p:nvPr/>
          </p:nvCxnSpPr>
          <p:spPr>
            <a:xfrm>
              <a:off x="7931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19" name="直接连接符 118"/>
            <p:cNvCxnSpPr/>
            <p:nvPr/>
          </p:nvCxnSpPr>
          <p:spPr>
            <a:xfrm>
              <a:off x="8083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20" name="直接连接符 119"/>
            <p:cNvCxnSpPr/>
            <p:nvPr/>
          </p:nvCxnSpPr>
          <p:spPr>
            <a:xfrm>
              <a:off x="8236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21" name="直接连接符 120"/>
            <p:cNvCxnSpPr/>
            <p:nvPr/>
          </p:nvCxnSpPr>
          <p:spPr>
            <a:xfrm>
              <a:off x="8388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22" name="直接连接符 121"/>
            <p:cNvCxnSpPr/>
            <p:nvPr/>
          </p:nvCxnSpPr>
          <p:spPr>
            <a:xfrm>
              <a:off x="8541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23" name="直接连接符 122"/>
            <p:cNvCxnSpPr/>
            <p:nvPr/>
          </p:nvCxnSpPr>
          <p:spPr>
            <a:xfrm>
              <a:off x="8693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24" name="直接连接符 123"/>
            <p:cNvCxnSpPr/>
            <p:nvPr/>
          </p:nvCxnSpPr>
          <p:spPr>
            <a:xfrm>
              <a:off x="8845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125" name="直接连接符 124"/>
            <p:cNvCxnSpPr/>
            <p:nvPr/>
          </p:nvCxnSpPr>
          <p:spPr>
            <a:xfrm>
              <a:off x="8998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62" name="直接连接符 61"/>
            <p:cNvCxnSpPr/>
            <p:nvPr/>
          </p:nvCxnSpPr>
          <p:spPr>
            <a:xfrm>
              <a:off x="-14650" y="123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3" name="直接连接符 62"/>
            <p:cNvCxnSpPr/>
            <p:nvPr/>
          </p:nvCxnSpPr>
          <p:spPr>
            <a:xfrm>
              <a:off x="-14650" y="275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4" name="直接连接符 63"/>
            <p:cNvCxnSpPr/>
            <p:nvPr/>
          </p:nvCxnSpPr>
          <p:spPr>
            <a:xfrm>
              <a:off x="-14650" y="428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5" name="直接连接符 64"/>
            <p:cNvCxnSpPr/>
            <p:nvPr/>
          </p:nvCxnSpPr>
          <p:spPr>
            <a:xfrm>
              <a:off x="-14650" y="580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6" name="直接连接符 65"/>
            <p:cNvCxnSpPr/>
            <p:nvPr/>
          </p:nvCxnSpPr>
          <p:spPr>
            <a:xfrm>
              <a:off x="-14650" y="733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7" name="直接连接符 66"/>
            <p:cNvCxnSpPr/>
            <p:nvPr/>
          </p:nvCxnSpPr>
          <p:spPr>
            <a:xfrm>
              <a:off x="-14650" y="885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8" name="直接连接符 67"/>
            <p:cNvCxnSpPr/>
            <p:nvPr/>
          </p:nvCxnSpPr>
          <p:spPr>
            <a:xfrm>
              <a:off x="-14650" y="1037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9" name="直接连接符 68"/>
            <p:cNvCxnSpPr/>
            <p:nvPr/>
          </p:nvCxnSpPr>
          <p:spPr>
            <a:xfrm>
              <a:off x="-14650" y="1190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0" name="直接连接符 69"/>
            <p:cNvCxnSpPr/>
            <p:nvPr/>
          </p:nvCxnSpPr>
          <p:spPr>
            <a:xfrm>
              <a:off x="-14650" y="1342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1" name="直接连接符 70"/>
            <p:cNvCxnSpPr/>
            <p:nvPr/>
          </p:nvCxnSpPr>
          <p:spPr>
            <a:xfrm>
              <a:off x="-14650" y="1495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2" name="直接连接符 71"/>
            <p:cNvCxnSpPr/>
            <p:nvPr/>
          </p:nvCxnSpPr>
          <p:spPr>
            <a:xfrm>
              <a:off x="-14650" y="1647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7" name="直接连接符 126"/>
            <p:cNvCxnSpPr/>
            <p:nvPr/>
          </p:nvCxnSpPr>
          <p:spPr>
            <a:xfrm>
              <a:off x="-14650" y="1799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8" name="直接连接符 127"/>
            <p:cNvCxnSpPr/>
            <p:nvPr/>
          </p:nvCxnSpPr>
          <p:spPr>
            <a:xfrm>
              <a:off x="-14650" y="1952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9" name="直接连接符 128"/>
            <p:cNvCxnSpPr/>
            <p:nvPr/>
          </p:nvCxnSpPr>
          <p:spPr>
            <a:xfrm>
              <a:off x="-14650" y="2104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0" name="直接连接符 129"/>
            <p:cNvCxnSpPr/>
            <p:nvPr/>
          </p:nvCxnSpPr>
          <p:spPr>
            <a:xfrm>
              <a:off x="-14650" y="2257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1" name="直接连接符 130"/>
            <p:cNvCxnSpPr/>
            <p:nvPr/>
          </p:nvCxnSpPr>
          <p:spPr>
            <a:xfrm>
              <a:off x="-14650" y="2409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2" name="直接连接符 131"/>
            <p:cNvCxnSpPr/>
            <p:nvPr/>
          </p:nvCxnSpPr>
          <p:spPr>
            <a:xfrm>
              <a:off x="-14650" y="2561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3" name="直接连接符 132"/>
            <p:cNvCxnSpPr/>
            <p:nvPr/>
          </p:nvCxnSpPr>
          <p:spPr>
            <a:xfrm>
              <a:off x="-14650" y="2714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4" name="直接连接符 133"/>
            <p:cNvCxnSpPr/>
            <p:nvPr/>
          </p:nvCxnSpPr>
          <p:spPr>
            <a:xfrm>
              <a:off x="-14650" y="2866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5" name="直接连接符 134"/>
            <p:cNvCxnSpPr/>
            <p:nvPr/>
          </p:nvCxnSpPr>
          <p:spPr>
            <a:xfrm>
              <a:off x="-14650" y="3019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6" name="直接连接符 135"/>
            <p:cNvCxnSpPr/>
            <p:nvPr/>
          </p:nvCxnSpPr>
          <p:spPr>
            <a:xfrm>
              <a:off x="-14650" y="3171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7" name="直接连接符 136"/>
            <p:cNvCxnSpPr/>
            <p:nvPr/>
          </p:nvCxnSpPr>
          <p:spPr>
            <a:xfrm>
              <a:off x="-14650" y="3323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8" name="直接连接符 137"/>
            <p:cNvCxnSpPr/>
            <p:nvPr/>
          </p:nvCxnSpPr>
          <p:spPr>
            <a:xfrm>
              <a:off x="-14650" y="3476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9" name="直接连接符 138"/>
            <p:cNvCxnSpPr/>
            <p:nvPr/>
          </p:nvCxnSpPr>
          <p:spPr>
            <a:xfrm>
              <a:off x="-14650" y="3628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0" name="直接连接符 139"/>
            <p:cNvCxnSpPr/>
            <p:nvPr/>
          </p:nvCxnSpPr>
          <p:spPr>
            <a:xfrm>
              <a:off x="-14650" y="3781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1" name="直接连接符 140"/>
            <p:cNvCxnSpPr/>
            <p:nvPr/>
          </p:nvCxnSpPr>
          <p:spPr>
            <a:xfrm>
              <a:off x="-14650" y="3933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2" name="直接连接符 141"/>
            <p:cNvCxnSpPr/>
            <p:nvPr/>
          </p:nvCxnSpPr>
          <p:spPr>
            <a:xfrm>
              <a:off x="-14650" y="4085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3" name="直接连接符 142"/>
            <p:cNvCxnSpPr/>
            <p:nvPr/>
          </p:nvCxnSpPr>
          <p:spPr>
            <a:xfrm>
              <a:off x="-14650" y="4238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4" name="直接连接符 143"/>
            <p:cNvCxnSpPr/>
            <p:nvPr/>
          </p:nvCxnSpPr>
          <p:spPr>
            <a:xfrm>
              <a:off x="-14650" y="4390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5" name="直接连接符 144"/>
            <p:cNvCxnSpPr/>
            <p:nvPr/>
          </p:nvCxnSpPr>
          <p:spPr>
            <a:xfrm>
              <a:off x="-14650" y="4543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6" name="直接连接符 145"/>
            <p:cNvCxnSpPr/>
            <p:nvPr/>
          </p:nvCxnSpPr>
          <p:spPr>
            <a:xfrm>
              <a:off x="-14650" y="4695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7" name="直接连接符 146"/>
            <p:cNvCxnSpPr/>
            <p:nvPr/>
          </p:nvCxnSpPr>
          <p:spPr>
            <a:xfrm>
              <a:off x="-14650" y="4847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8" name="直接连接符 147"/>
            <p:cNvCxnSpPr/>
            <p:nvPr/>
          </p:nvCxnSpPr>
          <p:spPr>
            <a:xfrm>
              <a:off x="-14650" y="5000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pic>
        <p:nvPicPr>
          <p:cNvPr id="150" name="Picture 4" descr="D:\MY WORK\FUNDAMENTAL\素材\LOGO2016白.png"/>
          <p:cNvPicPr>
            <a:picLocks noChangeAspect="1" noChangeArrowheads="1"/>
          </p:cNvPicPr>
          <p:nvPr/>
        </p:nvPicPr>
        <p:blipFill rotWithShape="1">
          <a:blip r:embed="rId3">
            <a:duotone>
              <a:prstClr val="black"/>
              <a:schemeClr val="accent1">
                <a:tint val="45000"/>
                <a:satMod val="400000"/>
              </a:schemeClr>
            </a:duotone>
            <a:extLst>
              <a:ext uri="{28A0092B-C50C-407E-A947-70E740481C1C}">
                <a14:useLocalDpi xmlns:a14="http://schemas.microsoft.com/office/drawing/2010/main" val="0"/>
              </a:ext>
            </a:extLst>
          </a:blip>
          <a:srcRect r="48348"/>
          <a:stretch/>
        </p:blipFill>
        <p:spPr bwMode="auto">
          <a:xfrm>
            <a:off x="906260" y="2285285"/>
            <a:ext cx="3269617" cy="862529"/>
          </a:xfrm>
          <a:prstGeom prst="rect">
            <a:avLst/>
          </a:prstGeom>
          <a:noFill/>
          <a:extLst>
            <a:ext uri="{909E8E84-426E-40DD-AFC4-6F175D3DCCD1}">
              <a14:hiddenFill xmlns:a14="http://schemas.microsoft.com/office/drawing/2010/main">
                <a:solidFill>
                  <a:srgbClr val="FFFFFF"/>
                </a:solidFill>
              </a14:hiddenFill>
            </a:ext>
          </a:extLst>
        </p:spPr>
      </p:pic>
      <p:grpSp>
        <p:nvGrpSpPr>
          <p:cNvPr id="167" name="组合 166"/>
          <p:cNvGrpSpPr/>
          <p:nvPr/>
        </p:nvGrpSpPr>
        <p:grpSpPr>
          <a:xfrm>
            <a:off x="209601" y="288543"/>
            <a:ext cx="4692350" cy="1131079"/>
            <a:chOff x="1734511" y="1456058"/>
            <a:chExt cx="4692350" cy="1131079"/>
          </a:xfrm>
        </p:grpSpPr>
        <p:sp>
          <p:nvSpPr>
            <p:cNvPr id="168" name="TextBox 167"/>
            <p:cNvSpPr txBox="1"/>
            <p:nvPr/>
          </p:nvSpPr>
          <p:spPr>
            <a:xfrm>
              <a:off x="1835696" y="2114526"/>
              <a:ext cx="2301413" cy="369332"/>
            </a:xfrm>
            <a:prstGeom prst="rect">
              <a:avLst/>
            </a:prstGeom>
            <a:noFill/>
            <a:ln>
              <a:noFill/>
            </a:ln>
          </p:spPr>
          <p:txBody>
            <a:bodyPr wrap="square" rtlCol="0">
              <a:spAutoFit/>
            </a:bodyPr>
            <a:lstStyle/>
            <a:p>
              <a:pPr algn="dist"/>
              <a:r>
                <a:rPr lang="en-US" altLang="zh-CN" dirty="0">
                  <a:solidFill>
                    <a:schemeClr val="bg1"/>
                  </a:solidFill>
                  <a:latin typeface="Arial" panose="020B0604020202020204" pitchFamily="34" charset="0"/>
                  <a:ea typeface="微软雅黑" pitchFamily="34" charset="-122"/>
                  <a:cs typeface="Arial" panose="020B0604020202020204" pitchFamily="34" charset="0"/>
                </a:rPr>
                <a:t>T</a:t>
              </a:r>
              <a:r>
                <a:rPr lang="en-US" altLang="zh-CN" dirty="0" smtClean="0">
                  <a:solidFill>
                    <a:schemeClr val="bg1"/>
                  </a:solidFill>
                  <a:latin typeface="Arial" panose="020B0604020202020204" pitchFamily="34" charset="0"/>
                  <a:ea typeface="微软雅黑" pitchFamily="34" charset="-122"/>
                  <a:cs typeface="Arial" panose="020B0604020202020204" pitchFamily="34" charset="0"/>
                </a:rPr>
                <a:t>he Exhibitions</a:t>
              </a:r>
              <a:endParaRPr lang="zh-CN" altLang="en-US" dirty="0">
                <a:solidFill>
                  <a:schemeClr val="bg1"/>
                </a:solidFill>
                <a:latin typeface="Arial" panose="020B0604020202020204" pitchFamily="34" charset="0"/>
                <a:ea typeface="微软雅黑" pitchFamily="34" charset="-122"/>
                <a:cs typeface="Arial" panose="020B0604020202020204" pitchFamily="34" charset="0"/>
              </a:endParaRPr>
            </a:p>
          </p:txBody>
        </p:sp>
        <p:cxnSp>
          <p:nvCxnSpPr>
            <p:cNvPr id="169" name="直接连接符 168"/>
            <p:cNvCxnSpPr/>
            <p:nvPr/>
          </p:nvCxnSpPr>
          <p:spPr>
            <a:xfrm>
              <a:off x="1734511" y="1661399"/>
              <a:ext cx="0" cy="436490"/>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0" name="直接连接符 169"/>
            <p:cNvCxnSpPr/>
            <p:nvPr/>
          </p:nvCxnSpPr>
          <p:spPr>
            <a:xfrm>
              <a:off x="4736010" y="1546315"/>
              <a:ext cx="0" cy="1017839"/>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71" name="TextBox 170"/>
            <p:cNvSpPr txBox="1"/>
            <p:nvPr/>
          </p:nvSpPr>
          <p:spPr>
            <a:xfrm>
              <a:off x="1776430" y="1471883"/>
              <a:ext cx="2908168" cy="530915"/>
            </a:xfrm>
            <a:prstGeom prst="rect">
              <a:avLst/>
            </a:prstGeom>
            <a:noFill/>
            <a:ln>
              <a:noFill/>
            </a:ln>
          </p:spPr>
          <p:txBody>
            <a:bodyPr wrap="none" rtlCol="0">
              <a:spAutoFit/>
            </a:bodyPr>
            <a:lstStyle/>
            <a:p>
              <a:pPr algn="ctr">
                <a:lnSpc>
                  <a:spcPct val="150000"/>
                </a:lnSpc>
              </a:pPr>
              <a:r>
                <a:rPr lang="en-US" altLang="zh-CN" sz="1000" dirty="0" smtClean="0">
                  <a:solidFill>
                    <a:schemeClr val="bg1"/>
                  </a:solidFill>
                  <a:latin typeface="Arial" pitchFamily="34" charset="0"/>
                  <a:ea typeface="微软雅黑" pitchFamily="34" charset="-122"/>
                  <a:cs typeface="Arial" pitchFamily="34" charset="0"/>
                </a:rPr>
                <a:t>Universal Zone, Pavilions, and Networking Zone</a:t>
              </a:r>
            </a:p>
            <a:p>
              <a:pPr algn="ctr">
                <a:lnSpc>
                  <a:spcPct val="150000"/>
                </a:lnSpc>
              </a:pPr>
              <a:r>
                <a:rPr lang="en-US" altLang="zh-CN" sz="900" dirty="0" smtClean="0">
                  <a:solidFill>
                    <a:schemeClr val="bg1"/>
                  </a:solidFill>
                  <a:latin typeface="Arial" pitchFamily="34" charset="0"/>
                  <a:ea typeface="微软雅黑" pitchFamily="34" charset="-122"/>
                  <a:cs typeface="Arial" pitchFamily="34" charset="0"/>
                </a:rPr>
                <a:t>with over 800 exhibitors in 30000 square meters</a:t>
              </a:r>
              <a:endParaRPr lang="zh-CN" altLang="en-US" sz="1000" dirty="0">
                <a:solidFill>
                  <a:schemeClr val="bg1"/>
                </a:solidFill>
                <a:latin typeface="Arial" pitchFamily="34" charset="0"/>
                <a:ea typeface="微软雅黑" pitchFamily="34" charset="-122"/>
                <a:cs typeface="Arial" pitchFamily="34" charset="0"/>
              </a:endParaRPr>
            </a:p>
          </p:txBody>
        </p:sp>
        <p:cxnSp>
          <p:nvCxnSpPr>
            <p:cNvPr id="172" name="直接箭头连接符 171"/>
            <p:cNvCxnSpPr/>
            <p:nvPr/>
          </p:nvCxnSpPr>
          <p:spPr>
            <a:xfrm flipH="1">
              <a:off x="1734511" y="1777973"/>
              <a:ext cx="342175" cy="0"/>
            </a:xfrm>
            <a:prstGeom prst="straightConnector1">
              <a:avLst/>
            </a:prstGeom>
            <a:ln w="3175">
              <a:solidFill>
                <a:schemeClr val="accent5">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73" name="直接箭头连接符 172"/>
            <p:cNvCxnSpPr/>
            <p:nvPr/>
          </p:nvCxnSpPr>
          <p:spPr>
            <a:xfrm>
              <a:off x="4430726" y="1779114"/>
              <a:ext cx="305284" cy="0"/>
            </a:xfrm>
            <a:prstGeom prst="straightConnector1">
              <a:avLst/>
            </a:prstGeom>
            <a:ln w="3175">
              <a:solidFill>
                <a:schemeClr val="accent5">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174" name="TextBox 173"/>
            <p:cNvSpPr txBox="1"/>
            <p:nvPr/>
          </p:nvSpPr>
          <p:spPr>
            <a:xfrm>
              <a:off x="4728758" y="1456058"/>
              <a:ext cx="1698103" cy="1131079"/>
            </a:xfrm>
            <a:prstGeom prst="rect">
              <a:avLst/>
            </a:prstGeom>
            <a:noFill/>
            <a:ln>
              <a:noFill/>
            </a:ln>
          </p:spPr>
          <p:txBody>
            <a:bodyPr wrap="square" rtlCol="0">
              <a:spAutoFit/>
            </a:bodyPr>
            <a:lstStyle/>
            <a:p>
              <a:pPr algn="just">
                <a:lnSpc>
                  <a:spcPct val="150000"/>
                </a:lnSpc>
              </a:pPr>
              <a:r>
                <a:rPr lang="en-US" altLang="zh-CN" sz="900" b="1" dirty="0" smtClean="0">
                  <a:solidFill>
                    <a:schemeClr val="bg1"/>
                  </a:solidFill>
                  <a:latin typeface="Arial" panose="020B0604020202020204" pitchFamily="34" charset="0"/>
                  <a:ea typeface="微软雅黑" pitchFamily="34" charset="-122"/>
                  <a:cs typeface="Arial" panose="020B0604020202020204" pitchFamily="34" charset="0"/>
                </a:rPr>
                <a:t>Category</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Industrial solutions</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Software and technologies</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Information services</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Emerging IT</a:t>
              </a:r>
            </a:p>
          </p:txBody>
        </p:sp>
        <p:cxnSp>
          <p:nvCxnSpPr>
            <p:cNvPr id="181" name="直接连接符 180"/>
            <p:cNvCxnSpPr/>
            <p:nvPr/>
          </p:nvCxnSpPr>
          <p:spPr>
            <a:xfrm>
              <a:off x="1907704" y="2520790"/>
              <a:ext cx="2828306" cy="0"/>
            </a:xfrm>
            <a:prstGeom prst="line">
              <a:avLst/>
            </a:prstGeom>
            <a:ln w="76200" cmpd="thinThick">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13" name="组合 12"/>
          <p:cNvGrpSpPr/>
          <p:nvPr/>
        </p:nvGrpSpPr>
        <p:grpSpPr>
          <a:xfrm>
            <a:off x="209601" y="760677"/>
            <a:ext cx="1115311" cy="1876353"/>
            <a:chOff x="11019" y="1647478"/>
            <a:chExt cx="1115311" cy="1876353"/>
          </a:xfrm>
        </p:grpSpPr>
        <p:sp>
          <p:nvSpPr>
            <p:cNvPr id="4" name="椭圆 3"/>
            <p:cNvSpPr/>
            <p:nvPr/>
          </p:nvSpPr>
          <p:spPr>
            <a:xfrm>
              <a:off x="31590" y="1647478"/>
              <a:ext cx="780256" cy="780256"/>
            </a:xfrm>
            <a:prstGeom prst="ellipse">
              <a:avLst/>
            </a:prstGeom>
            <a:noFill/>
            <a:ln w="31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cs typeface="Arial" panose="020B0604020202020204" pitchFamily="34" charset="0"/>
              </a:endParaRPr>
            </a:p>
          </p:txBody>
        </p:sp>
        <p:cxnSp>
          <p:nvCxnSpPr>
            <p:cNvPr id="7" name="直接连接符 6"/>
            <p:cNvCxnSpPr>
              <a:endCxn id="18" idx="1"/>
            </p:cNvCxnSpPr>
            <p:nvPr/>
          </p:nvCxnSpPr>
          <p:spPr>
            <a:xfrm>
              <a:off x="11019" y="1808131"/>
              <a:ext cx="1115311" cy="1715700"/>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cxnSp>
        <p:nvCxnSpPr>
          <p:cNvPr id="10" name="直接连接符 9"/>
          <p:cNvCxnSpPr>
            <a:endCxn id="187" idx="3"/>
          </p:cNvCxnSpPr>
          <p:nvPr/>
        </p:nvCxnSpPr>
        <p:spPr>
          <a:xfrm flipV="1">
            <a:off x="1991900" y="2816947"/>
            <a:ext cx="1093795" cy="1149530"/>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8" name="椭圆 17"/>
          <p:cNvSpPr/>
          <p:nvPr/>
        </p:nvSpPr>
        <p:spPr>
          <a:xfrm>
            <a:off x="1299049" y="2611167"/>
            <a:ext cx="176607" cy="176607"/>
          </a:xfrm>
          <a:prstGeom prst="ellipse">
            <a:avLst/>
          </a:prstGeom>
          <a:no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000" dirty="0" smtClean="0">
                <a:solidFill>
                  <a:schemeClr val="bg1"/>
                </a:solidFill>
                <a:latin typeface="Arial" panose="020B0604020202020204" pitchFamily="34" charset="0"/>
                <a:cs typeface="Arial" panose="020B0604020202020204" pitchFamily="34" charset="0"/>
              </a:rPr>
              <a:t>1</a:t>
            </a:r>
            <a:endParaRPr lang="zh-CN" altLang="en-US" sz="1000" dirty="0">
              <a:solidFill>
                <a:schemeClr val="bg1"/>
              </a:solidFill>
              <a:latin typeface="Arial" panose="020B0604020202020204" pitchFamily="34" charset="0"/>
              <a:cs typeface="Arial" panose="020B0604020202020204" pitchFamily="34" charset="0"/>
            </a:endParaRPr>
          </a:p>
        </p:txBody>
      </p:sp>
      <p:sp>
        <p:nvSpPr>
          <p:cNvPr id="187" name="椭圆 186"/>
          <p:cNvSpPr/>
          <p:nvPr/>
        </p:nvSpPr>
        <p:spPr>
          <a:xfrm>
            <a:off x="3059832" y="2666203"/>
            <a:ext cx="176607" cy="176607"/>
          </a:xfrm>
          <a:prstGeom prst="ellipse">
            <a:avLst/>
          </a:prstGeom>
          <a:no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000" dirty="0" smtClean="0">
                <a:solidFill>
                  <a:schemeClr val="bg1"/>
                </a:solidFill>
                <a:latin typeface="Arial" panose="020B0604020202020204" pitchFamily="34" charset="0"/>
                <a:cs typeface="Arial" panose="020B0604020202020204" pitchFamily="34" charset="0"/>
              </a:rPr>
              <a:t>2</a:t>
            </a:r>
          </a:p>
        </p:txBody>
      </p:sp>
      <p:sp>
        <p:nvSpPr>
          <p:cNvPr id="199" name="椭圆 198"/>
          <p:cNvSpPr/>
          <p:nvPr/>
        </p:nvSpPr>
        <p:spPr>
          <a:xfrm>
            <a:off x="1619672" y="3603648"/>
            <a:ext cx="780256" cy="780256"/>
          </a:xfrm>
          <a:prstGeom prst="ellipse">
            <a:avLst/>
          </a:prstGeom>
          <a:noFill/>
          <a:ln w="31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cs typeface="Arial" panose="020B0604020202020204" pitchFamily="34" charset="0"/>
            </a:endParaRPr>
          </a:p>
        </p:txBody>
      </p:sp>
      <p:sp>
        <p:nvSpPr>
          <p:cNvPr id="202" name="椭圆 201"/>
          <p:cNvSpPr/>
          <p:nvPr/>
        </p:nvSpPr>
        <p:spPr>
          <a:xfrm>
            <a:off x="3792542" y="2552529"/>
            <a:ext cx="176607" cy="176607"/>
          </a:xfrm>
          <a:prstGeom prst="ellipse">
            <a:avLst/>
          </a:prstGeom>
          <a:no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000" dirty="0" smtClean="0">
                <a:solidFill>
                  <a:schemeClr val="bg1"/>
                </a:solidFill>
                <a:latin typeface="Arial" panose="020B0604020202020204" pitchFamily="34" charset="0"/>
                <a:cs typeface="Arial" panose="020B0604020202020204" pitchFamily="34" charset="0"/>
              </a:rPr>
              <a:t>3</a:t>
            </a:r>
          </a:p>
        </p:txBody>
      </p:sp>
      <p:cxnSp>
        <p:nvCxnSpPr>
          <p:cNvPr id="211" name="直接连接符 210"/>
          <p:cNvCxnSpPr>
            <a:stCxn id="202" idx="7"/>
          </p:cNvCxnSpPr>
          <p:nvPr/>
        </p:nvCxnSpPr>
        <p:spPr>
          <a:xfrm flipV="1">
            <a:off x="3943286" y="1799878"/>
            <a:ext cx="614064" cy="778514"/>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29" name="TextBox 228"/>
          <p:cNvSpPr txBox="1"/>
          <p:nvPr/>
        </p:nvSpPr>
        <p:spPr>
          <a:xfrm>
            <a:off x="178711" y="4537902"/>
            <a:ext cx="2089033" cy="507831"/>
          </a:xfrm>
          <a:prstGeom prst="rect">
            <a:avLst/>
          </a:prstGeom>
          <a:solidFill>
            <a:srgbClr val="0070C0"/>
          </a:solidFill>
          <a:ln>
            <a:noFill/>
          </a:ln>
        </p:spPr>
        <p:txBody>
          <a:bodyPr wrap="none" rtlCol="0">
            <a:spAutoFit/>
          </a:bodyPr>
          <a:lstStyle/>
          <a:p>
            <a:pPr algn="ctr">
              <a:lnSpc>
                <a:spcPct val="150000"/>
              </a:lnSpc>
            </a:pPr>
            <a:r>
              <a:rPr lang="en-US" altLang="zh-CN" sz="900" dirty="0" smtClean="0">
                <a:solidFill>
                  <a:schemeClr val="bg1">
                    <a:lumMod val="95000"/>
                  </a:schemeClr>
                </a:solidFill>
                <a:latin typeface="Arial" panose="020B0604020202020204" pitchFamily="34" charset="0"/>
                <a:ea typeface="微软雅黑" pitchFamily="34" charset="-122"/>
                <a:cs typeface="Arial" panose="020B0604020202020204" pitchFamily="34" charset="0"/>
              </a:rPr>
              <a:t>Digital Synergy and Smart Innovation</a:t>
            </a:r>
          </a:p>
          <a:p>
            <a:pPr algn="ctr">
              <a:lnSpc>
                <a:spcPct val="150000"/>
              </a:lnSpc>
            </a:pPr>
            <a:r>
              <a:rPr lang="en-US" altLang="zh-CN" sz="900" dirty="0" smtClean="0">
                <a:solidFill>
                  <a:schemeClr val="bg1">
                    <a:lumMod val="95000"/>
                  </a:schemeClr>
                </a:solidFill>
                <a:latin typeface="Arial" panose="020B0604020202020204" pitchFamily="34" charset="0"/>
                <a:ea typeface="微软雅黑" pitchFamily="34" charset="-122"/>
                <a:cs typeface="Arial" panose="020B0604020202020204" pitchFamily="34" charset="0"/>
              </a:rPr>
              <a:t>June 16-19, 2016    Dalian, China</a:t>
            </a:r>
            <a:endParaRPr lang="zh-CN" altLang="en-US" sz="900" dirty="0">
              <a:solidFill>
                <a:schemeClr val="bg1">
                  <a:lumMod val="95000"/>
                </a:schemeClr>
              </a:solidFill>
              <a:latin typeface="Arial" panose="020B0604020202020204" pitchFamily="34" charset="0"/>
              <a:ea typeface="微软雅黑" pitchFamily="34" charset="-122"/>
              <a:cs typeface="Arial" panose="020B0604020202020204" pitchFamily="34" charset="0"/>
            </a:endParaRPr>
          </a:p>
        </p:txBody>
      </p:sp>
      <p:sp>
        <p:nvSpPr>
          <p:cNvPr id="210" name="椭圆 209"/>
          <p:cNvSpPr/>
          <p:nvPr/>
        </p:nvSpPr>
        <p:spPr>
          <a:xfrm>
            <a:off x="4188621" y="1347614"/>
            <a:ext cx="780256" cy="780256"/>
          </a:xfrm>
          <a:prstGeom prst="ellipse">
            <a:avLst/>
          </a:prstGeom>
          <a:noFill/>
          <a:ln w="31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cs typeface="Arial" panose="020B0604020202020204" pitchFamily="34" charset="0"/>
            </a:endParaRPr>
          </a:p>
        </p:txBody>
      </p:sp>
      <p:sp>
        <p:nvSpPr>
          <p:cNvPr id="217" name="TextBox 216"/>
          <p:cNvSpPr txBox="1"/>
          <p:nvPr/>
        </p:nvSpPr>
        <p:spPr>
          <a:xfrm>
            <a:off x="4139952" y="1522407"/>
            <a:ext cx="2685351" cy="369332"/>
          </a:xfrm>
          <a:prstGeom prst="rect">
            <a:avLst/>
          </a:prstGeom>
          <a:noFill/>
          <a:ln>
            <a:noFill/>
          </a:ln>
        </p:spPr>
        <p:txBody>
          <a:bodyPr wrap="none" rtlCol="0">
            <a:spAutoFit/>
          </a:bodyPr>
          <a:lstStyle/>
          <a:p>
            <a:r>
              <a:rPr lang="en-US" altLang="zh-CN" dirty="0" smtClean="0">
                <a:solidFill>
                  <a:schemeClr val="bg1"/>
                </a:solidFill>
                <a:latin typeface="Arial" panose="020B0604020202020204" pitchFamily="34" charset="0"/>
                <a:ea typeface="微软雅黑" pitchFamily="34" charset="-122"/>
                <a:cs typeface="Arial" panose="020B0604020202020204" pitchFamily="34" charset="0"/>
              </a:rPr>
              <a:t>Publication and Publicity</a:t>
            </a:r>
            <a:endParaRPr lang="zh-CN" altLang="en-US" dirty="0">
              <a:solidFill>
                <a:schemeClr val="bg1"/>
              </a:solidFill>
              <a:latin typeface="Arial" panose="020B0604020202020204" pitchFamily="34" charset="0"/>
              <a:ea typeface="微软雅黑" pitchFamily="34" charset="-122"/>
              <a:cs typeface="Arial" panose="020B0604020202020204" pitchFamily="34" charset="0"/>
            </a:endParaRPr>
          </a:p>
        </p:txBody>
      </p:sp>
      <p:cxnSp>
        <p:nvCxnSpPr>
          <p:cNvPr id="216" name="直接连接符 215"/>
          <p:cNvCxnSpPr/>
          <p:nvPr/>
        </p:nvCxnSpPr>
        <p:spPr>
          <a:xfrm>
            <a:off x="4572000" y="1922517"/>
            <a:ext cx="2910401" cy="0"/>
          </a:xfrm>
          <a:prstGeom prst="line">
            <a:avLst/>
          </a:prstGeom>
          <a:ln w="76200" cmpd="thinThick">
            <a:solidFill>
              <a:schemeClr val="bg1"/>
            </a:solidFill>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7020272" y="1119626"/>
            <a:ext cx="2127505" cy="715581"/>
          </a:xfrm>
          <a:prstGeom prst="rect">
            <a:avLst/>
          </a:prstGeom>
          <a:noFill/>
        </p:spPr>
        <p:txBody>
          <a:bodyPr wrap="none" rtlCol="0">
            <a:spAutoFit/>
          </a:bodyPr>
          <a:lstStyle/>
          <a:p>
            <a:pPr algn="just">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China Software Innovation Report</a:t>
            </a:r>
          </a:p>
          <a:p>
            <a:pPr algn="just">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Chinese Information Market Demands</a:t>
            </a:r>
          </a:p>
          <a:p>
            <a:pPr algn="just">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CISIS Fair News</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p:txBody>
      </p:sp>
      <p:grpSp>
        <p:nvGrpSpPr>
          <p:cNvPr id="166" name="组合 165"/>
          <p:cNvGrpSpPr/>
          <p:nvPr/>
        </p:nvGrpSpPr>
        <p:grpSpPr>
          <a:xfrm>
            <a:off x="1691680" y="3781375"/>
            <a:ext cx="7430565" cy="1131079"/>
            <a:chOff x="4360337" y="2539044"/>
            <a:chExt cx="7430565" cy="1131079"/>
          </a:xfrm>
        </p:grpSpPr>
        <p:grpSp>
          <p:nvGrpSpPr>
            <p:cNvPr id="185" name="组合 184"/>
            <p:cNvGrpSpPr/>
            <p:nvPr/>
          </p:nvGrpSpPr>
          <p:grpSpPr>
            <a:xfrm>
              <a:off x="4360337" y="2570258"/>
              <a:ext cx="2675732" cy="359717"/>
              <a:chOff x="4360337" y="2570258"/>
              <a:chExt cx="2675732" cy="359717"/>
            </a:xfrm>
          </p:grpSpPr>
          <p:sp>
            <p:nvSpPr>
              <p:cNvPr id="190" name="TextBox 189"/>
              <p:cNvSpPr txBox="1"/>
              <p:nvPr/>
            </p:nvSpPr>
            <p:spPr>
              <a:xfrm>
                <a:off x="4360337" y="2570258"/>
                <a:ext cx="2675732" cy="307777"/>
              </a:xfrm>
              <a:prstGeom prst="rect">
                <a:avLst/>
              </a:prstGeom>
              <a:noFill/>
              <a:ln>
                <a:noFill/>
              </a:ln>
            </p:spPr>
            <p:txBody>
              <a:bodyPr wrap="none" rtlCol="0">
                <a:spAutoFit/>
              </a:bodyPr>
              <a:lstStyle/>
              <a:p>
                <a:r>
                  <a:rPr lang="en-US" altLang="zh-CN" sz="1400" dirty="0" smtClean="0">
                    <a:solidFill>
                      <a:schemeClr val="bg1"/>
                    </a:solidFill>
                    <a:latin typeface="Arial" panose="020B0604020202020204" pitchFamily="34" charset="0"/>
                    <a:ea typeface="微软雅黑" pitchFamily="34" charset="-122"/>
                    <a:cs typeface="Arial" panose="020B0604020202020204" pitchFamily="34" charset="0"/>
                  </a:rPr>
                  <a:t>40+ Meetings and Conferences</a:t>
                </a:r>
                <a:endParaRPr lang="zh-CN" altLang="en-US" sz="1400" dirty="0">
                  <a:solidFill>
                    <a:schemeClr val="bg1"/>
                  </a:solidFill>
                  <a:latin typeface="Arial" panose="020B0604020202020204" pitchFamily="34" charset="0"/>
                  <a:ea typeface="微软雅黑" pitchFamily="34" charset="-122"/>
                  <a:cs typeface="Arial" panose="020B0604020202020204" pitchFamily="34" charset="0"/>
                </a:endParaRPr>
              </a:p>
            </p:txBody>
          </p:sp>
          <p:cxnSp>
            <p:nvCxnSpPr>
              <p:cNvPr id="189" name="直接连接符 188"/>
              <p:cNvCxnSpPr/>
              <p:nvPr/>
            </p:nvCxnSpPr>
            <p:spPr>
              <a:xfrm>
                <a:off x="4360337" y="2929975"/>
                <a:ext cx="2514621" cy="0"/>
              </a:xfrm>
              <a:prstGeom prst="line">
                <a:avLst/>
              </a:prstGeom>
              <a:ln w="76200" cmpd="thinThick">
                <a:solidFill>
                  <a:schemeClr val="bg1"/>
                </a:solidFill>
              </a:ln>
            </p:spPr>
            <p:style>
              <a:lnRef idx="1">
                <a:schemeClr val="accent1"/>
              </a:lnRef>
              <a:fillRef idx="0">
                <a:schemeClr val="accent1"/>
              </a:fillRef>
              <a:effectRef idx="0">
                <a:schemeClr val="accent1"/>
              </a:effectRef>
              <a:fontRef idx="minor">
                <a:schemeClr val="tx1"/>
              </a:fontRef>
            </p:style>
          </p:cxnSp>
        </p:grpSp>
        <p:sp>
          <p:nvSpPr>
            <p:cNvPr id="186" name="TextBox 185"/>
            <p:cNvSpPr txBox="1"/>
            <p:nvPr/>
          </p:nvSpPr>
          <p:spPr>
            <a:xfrm>
              <a:off x="7002412" y="2539044"/>
              <a:ext cx="4788490" cy="1131079"/>
            </a:xfrm>
            <a:prstGeom prst="rect">
              <a:avLst/>
            </a:prstGeom>
            <a:noFill/>
            <a:ln>
              <a:noFill/>
            </a:ln>
          </p:spPr>
          <p:txBody>
            <a:bodyPr wrap="none" rtlCol="0">
              <a:spAutoFit/>
            </a:bodyPr>
            <a:lstStyle/>
            <a:p>
              <a:pPr>
                <a:lnSpc>
                  <a:spcPct val="150000"/>
                </a:lnSpc>
              </a:pPr>
              <a:r>
                <a:rPr lang="en-US" altLang="zh-CN" sz="900" b="1"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Summit: </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China International Software and Information Forum and Entrepreneurs’ Summit</a:t>
              </a:r>
            </a:p>
            <a:p>
              <a:pPr>
                <a:lnSpc>
                  <a:spcPct val="150000"/>
                </a:lnSpc>
              </a:pPr>
              <a:r>
                <a:rPr lang="en-US" altLang="zh-CN" sz="900" b="1"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Trends: </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policies, trends, innovation, business start-ups, capital, talents, etc..</a:t>
              </a:r>
            </a:p>
            <a:p>
              <a:pPr>
                <a:lnSpc>
                  <a:spcPct val="150000"/>
                </a:lnSpc>
              </a:pPr>
              <a:r>
                <a:rPr lang="en-US" altLang="zh-CN" sz="900" b="1"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Applications: </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medical care, finance, energy, manufacturing, logistics, aviation, etc..</a:t>
              </a:r>
            </a:p>
            <a:p>
              <a:pPr>
                <a:lnSpc>
                  <a:spcPct val="150000"/>
                </a:lnSpc>
              </a:pPr>
              <a:r>
                <a:rPr lang="en-US" altLang="zh-CN" sz="900" b="1"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Techs: </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IoT, big data, cloud computing, mobile internet, smart cities, cyber security, etc..</a:t>
              </a:r>
              <a:endPar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b="1"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Business Events: </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Annual Awards, network meetings, distributer meetings, etc..</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p:txBody>
        </p:sp>
      </p:grpSp>
      <p:cxnSp>
        <p:nvCxnSpPr>
          <p:cNvPr id="182" name="直接连接符 181"/>
          <p:cNvCxnSpPr/>
          <p:nvPr/>
        </p:nvCxnSpPr>
        <p:spPr>
          <a:xfrm flipH="1">
            <a:off x="4163821" y="4868416"/>
            <a:ext cx="284698" cy="0"/>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3" name="直接连接符 182"/>
          <p:cNvCxnSpPr/>
          <p:nvPr/>
        </p:nvCxnSpPr>
        <p:spPr>
          <a:xfrm flipH="1">
            <a:off x="4160487" y="3806919"/>
            <a:ext cx="284698" cy="0"/>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4" name="直接箭头连接符 183"/>
          <p:cNvCxnSpPr/>
          <p:nvPr/>
        </p:nvCxnSpPr>
        <p:spPr>
          <a:xfrm>
            <a:off x="4287945" y="3812589"/>
            <a:ext cx="0" cy="1055827"/>
          </a:xfrm>
          <a:prstGeom prst="straightConnector1">
            <a:avLst/>
          </a:prstGeom>
          <a:ln w="3175">
            <a:solidFill>
              <a:schemeClr val="accent5">
                <a:lumMod val="60000"/>
                <a:lumOff val="40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76" name="直接连接符 175"/>
          <p:cNvCxnSpPr/>
          <p:nvPr/>
        </p:nvCxnSpPr>
        <p:spPr>
          <a:xfrm flipH="1">
            <a:off x="7374985" y="2582416"/>
            <a:ext cx="284698" cy="0"/>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7" name="直接连接符 176"/>
          <p:cNvCxnSpPr/>
          <p:nvPr/>
        </p:nvCxnSpPr>
        <p:spPr>
          <a:xfrm flipH="1">
            <a:off x="6876256" y="1196506"/>
            <a:ext cx="284698" cy="0"/>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8" name="直接箭头连接符 177"/>
          <p:cNvCxnSpPr/>
          <p:nvPr/>
        </p:nvCxnSpPr>
        <p:spPr>
          <a:xfrm>
            <a:off x="7482401" y="1995686"/>
            <a:ext cx="0" cy="576064"/>
          </a:xfrm>
          <a:prstGeom prst="straightConnector1">
            <a:avLst/>
          </a:prstGeom>
          <a:ln w="3175">
            <a:solidFill>
              <a:schemeClr val="accent5">
                <a:lumMod val="60000"/>
                <a:lumOff val="40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pic>
        <p:nvPicPr>
          <p:cNvPr id="151" name="Picture 3" descr="C:\Users\lenovo\Documents\Tencent Files\254541180\FileRecv\未标题-2.pn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50000"/>
          <a:stretch/>
        </p:blipFill>
        <p:spPr bwMode="auto">
          <a:xfrm>
            <a:off x="4067944" y="2285285"/>
            <a:ext cx="3168352" cy="868172"/>
          </a:xfrm>
          <a:prstGeom prst="rect">
            <a:avLst/>
          </a:prstGeom>
          <a:noFill/>
          <a:extLst>
            <a:ext uri="{909E8E84-426E-40DD-AFC4-6F175D3DCCD1}">
              <a14:hiddenFill xmlns:a14="http://schemas.microsoft.com/office/drawing/2010/main">
                <a:solidFill>
                  <a:srgbClr val="FFFFFF"/>
                </a:solidFill>
              </a14:hiddenFill>
            </a:ext>
          </a:extLst>
        </p:spPr>
      </p:pic>
      <p:sp>
        <p:nvSpPr>
          <p:cNvPr id="179" name="TextBox 178"/>
          <p:cNvSpPr txBox="1"/>
          <p:nvPr/>
        </p:nvSpPr>
        <p:spPr>
          <a:xfrm>
            <a:off x="7618281" y="1923678"/>
            <a:ext cx="986167" cy="715581"/>
          </a:xfrm>
          <a:prstGeom prst="rect">
            <a:avLst/>
          </a:prstGeom>
          <a:noFill/>
        </p:spPr>
        <p:txBody>
          <a:bodyPr wrap="none" rtlCol="0">
            <a:spAutoFit/>
          </a:bodyPr>
          <a:lstStyle/>
          <a:p>
            <a:pPr algn="just">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Official APP</a:t>
            </a:r>
          </a:p>
          <a:p>
            <a:pPr algn="just">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Official WeChat</a:t>
            </a:r>
          </a:p>
          <a:p>
            <a:pPr algn="just">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Official Weibo</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p:txBody>
      </p:sp>
      <p:cxnSp>
        <p:nvCxnSpPr>
          <p:cNvPr id="180" name="直接箭头连接符 179"/>
          <p:cNvCxnSpPr/>
          <p:nvPr/>
        </p:nvCxnSpPr>
        <p:spPr>
          <a:xfrm>
            <a:off x="7020272" y="1196506"/>
            <a:ext cx="0" cy="655164"/>
          </a:xfrm>
          <a:prstGeom prst="straightConnector1">
            <a:avLst/>
          </a:prstGeom>
          <a:ln w="3175">
            <a:solidFill>
              <a:schemeClr val="accent5">
                <a:lumMod val="60000"/>
                <a:lumOff val="40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92" name="直接箭头连接符 191"/>
          <p:cNvCxnSpPr/>
          <p:nvPr/>
        </p:nvCxnSpPr>
        <p:spPr>
          <a:xfrm>
            <a:off x="7020272" y="915566"/>
            <a:ext cx="0" cy="293516"/>
          </a:xfrm>
          <a:prstGeom prst="straightConnector1">
            <a:avLst/>
          </a:prstGeom>
          <a:ln w="3175">
            <a:solidFill>
              <a:schemeClr val="accent5">
                <a:lumMod val="60000"/>
                <a:lumOff val="40000"/>
              </a:schemeClr>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93" name="直接连接符 192"/>
          <p:cNvCxnSpPr/>
          <p:nvPr/>
        </p:nvCxnSpPr>
        <p:spPr>
          <a:xfrm flipH="1">
            <a:off x="5231065" y="3598383"/>
            <a:ext cx="295364" cy="294270"/>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95" name="TextBox 194"/>
          <p:cNvSpPr txBox="1"/>
          <p:nvPr/>
        </p:nvSpPr>
        <p:spPr>
          <a:xfrm>
            <a:off x="5460992" y="3435846"/>
            <a:ext cx="1127232" cy="300082"/>
          </a:xfrm>
          <a:prstGeom prst="rect">
            <a:avLst/>
          </a:prstGeom>
          <a:noFill/>
        </p:spPr>
        <p:txBody>
          <a:bodyPr wrap="none" rtlCol="0">
            <a:spAutoFit/>
          </a:bodyPr>
          <a:lstStyle/>
          <a:p>
            <a:pPr algn="just">
              <a:lnSpc>
                <a:spcPct val="150000"/>
              </a:lnSpc>
            </a:pPr>
            <a:r>
              <a:rPr lang="en-US" altLang="zh-CN" sz="900" i="1" dirty="0" smtClean="0">
                <a:solidFill>
                  <a:schemeClr val="accent5">
                    <a:lumMod val="60000"/>
                    <a:lumOff val="40000"/>
                  </a:schemeClr>
                </a:solidFill>
                <a:latin typeface="Arial" panose="020B0604020202020204" pitchFamily="34" charset="0"/>
                <a:ea typeface="微软雅黑" panose="020B0503020204020204" pitchFamily="34" charset="-122"/>
                <a:cs typeface="Arial" panose="020B0604020202020204" pitchFamily="34" charset="0"/>
              </a:rPr>
              <a:t>The Kick-off Event</a:t>
            </a:r>
            <a:endParaRPr lang="zh-CN" altLang="en-US" sz="900" i="1" dirty="0">
              <a:solidFill>
                <a:schemeClr val="accent5">
                  <a:lumMod val="60000"/>
                  <a:lumOff val="40000"/>
                </a:schemeClr>
              </a:solidFill>
              <a:latin typeface="Arial" panose="020B0604020202020204" pitchFamily="34" charset="0"/>
              <a:ea typeface="微软雅黑" panose="020B0503020204020204" pitchFamily="34" charset="-122"/>
              <a:cs typeface="Arial" panose="020B0604020202020204" pitchFamily="34" charset="0"/>
            </a:endParaRPr>
          </a:p>
        </p:txBody>
      </p:sp>
      <p:cxnSp>
        <p:nvCxnSpPr>
          <p:cNvPr id="153" name="直接连接符 152"/>
          <p:cNvCxnSpPr/>
          <p:nvPr/>
        </p:nvCxnSpPr>
        <p:spPr>
          <a:xfrm>
            <a:off x="4572000" y="1779662"/>
            <a:ext cx="0" cy="436490"/>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56" name="等腰三角形 155"/>
          <p:cNvSpPr/>
          <p:nvPr/>
        </p:nvSpPr>
        <p:spPr>
          <a:xfrm flipH="1">
            <a:off x="6732240" y="346090"/>
            <a:ext cx="65420" cy="65420"/>
          </a:xfrm>
          <a:prstGeom prst="triangle">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cs typeface="Arial" panose="020B0604020202020204" pitchFamily="34" charset="0"/>
            </a:endParaRPr>
          </a:p>
        </p:txBody>
      </p:sp>
      <p:sp>
        <p:nvSpPr>
          <p:cNvPr id="157" name="TextBox 156"/>
          <p:cNvSpPr txBox="1"/>
          <p:nvPr/>
        </p:nvSpPr>
        <p:spPr>
          <a:xfrm>
            <a:off x="5940152" y="77892"/>
            <a:ext cx="2787943" cy="230832"/>
          </a:xfrm>
          <a:prstGeom prst="rect">
            <a:avLst/>
          </a:prstGeom>
          <a:solidFill>
            <a:srgbClr val="0070C0"/>
          </a:solidFill>
        </p:spPr>
        <p:txBody>
          <a:bodyPr wrap="none" rtlCol="0">
            <a:spAutoFit/>
          </a:bodyPr>
          <a:lstStyle/>
          <a:p>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about</a:t>
            </a:r>
            <a:r>
              <a:rPr lang="zh-CN" altLang="en-US"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a:t>
            </a:r>
            <a:r>
              <a:rPr lang="zh-CN" altLang="en-US" sz="900" b="1"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a:t>
            </a:r>
            <a:r>
              <a:rPr lang="en-US" altLang="zh-CN" sz="900" b="1" dirty="0" smtClean="0">
                <a:solidFill>
                  <a:schemeClr val="bg1"/>
                </a:solidFill>
                <a:latin typeface="Arial" panose="020B0604020202020204" pitchFamily="34" charset="0"/>
                <a:ea typeface="微软雅黑" pitchFamily="34" charset="-122"/>
                <a:cs typeface="Arial" panose="020B0604020202020204" pitchFamily="34" charset="0"/>
              </a:rPr>
              <a:t>  contents</a:t>
            </a:r>
            <a:r>
              <a:rPr lang="zh-CN" altLang="en-US" sz="900"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exhibition </a:t>
            </a:r>
            <a:r>
              <a:rPr lang="zh-CN" altLang="en-US"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forum</a:t>
            </a:r>
            <a:r>
              <a:rPr lang="zh-CN" altLang="en-US"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publicity</a:t>
            </a:r>
            <a:endParaRPr lang="zh-CN" altLang="en-US" sz="900" dirty="0">
              <a:solidFill>
                <a:schemeClr val="tx2">
                  <a:lumMod val="60000"/>
                  <a:lumOff val="40000"/>
                </a:schemeClr>
              </a:solidFill>
              <a:latin typeface="Arial" panose="020B0604020202020204" pitchFamily="34" charset="0"/>
              <a:ea typeface="微软雅黑" pitchFamily="34" charset="-122"/>
              <a:cs typeface="Arial" panose="020B0604020202020204" pitchFamily="34" charset="0"/>
            </a:endParaRPr>
          </a:p>
        </p:txBody>
      </p:sp>
    </p:spTree>
    <p:extLst>
      <p:ext uri="{BB962C8B-B14F-4D97-AF65-F5344CB8AC3E}">
        <p14:creationId xmlns:p14="http://schemas.microsoft.com/office/powerpoint/2010/main" val="39831119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 name="组合 49"/>
          <p:cNvGrpSpPr/>
          <p:nvPr/>
        </p:nvGrpSpPr>
        <p:grpSpPr>
          <a:xfrm>
            <a:off x="5486400" y="0"/>
            <a:ext cx="3657600" cy="5143500"/>
            <a:chOff x="5493149" y="-20538"/>
            <a:chExt cx="3657600" cy="5143500"/>
          </a:xfrm>
        </p:grpSpPr>
        <p:grpSp>
          <p:nvGrpSpPr>
            <p:cNvPr id="51" name="组合 50"/>
            <p:cNvGrpSpPr/>
            <p:nvPr/>
          </p:nvGrpSpPr>
          <p:grpSpPr>
            <a:xfrm>
              <a:off x="5508624" y="123478"/>
              <a:ext cx="3620725" cy="4876800"/>
              <a:chOff x="-14650" y="123478"/>
              <a:chExt cx="9144000" cy="4876800"/>
            </a:xfrm>
          </p:grpSpPr>
          <p:cxnSp>
            <p:nvCxnSpPr>
              <p:cNvPr id="77" name="直接连接符 76"/>
              <p:cNvCxnSpPr/>
              <p:nvPr/>
            </p:nvCxnSpPr>
            <p:spPr>
              <a:xfrm>
                <a:off x="-14650" y="123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8" name="直接连接符 77"/>
              <p:cNvCxnSpPr/>
              <p:nvPr/>
            </p:nvCxnSpPr>
            <p:spPr>
              <a:xfrm>
                <a:off x="-14650" y="275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9" name="直接连接符 78"/>
              <p:cNvCxnSpPr/>
              <p:nvPr/>
            </p:nvCxnSpPr>
            <p:spPr>
              <a:xfrm>
                <a:off x="-14650" y="428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0" name="直接连接符 79"/>
              <p:cNvCxnSpPr/>
              <p:nvPr/>
            </p:nvCxnSpPr>
            <p:spPr>
              <a:xfrm>
                <a:off x="-14650" y="580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1" name="直接连接符 80"/>
              <p:cNvCxnSpPr/>
              <p:nvPr/>
            </p:nvCxnSpPr>
            <p:spPr>
              <a:xfrm>
                <a:off x="-14650" y="733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2" name="直接连接符 81"/>
              <p:cNvCxnSpPr/>
              <p:nvPr/>
            </p:nvCxnSpPr>
            <p:spPr>
              <a:xfrm>
                <a:off x="-14650" y="885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3" name="直接连接符 82"/>
              <p:cNvCxnSpPr/>
              <p:nvPr/>
            </p:nvCxnSpPr>
            <p:spPr>
              <a:xfrm>
                <a:off x="-14650" y="1037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4" name="直接连接符 83"/>
              <p:cNvCxnSpPr/>
              <p:nvPr/>
            </p:nvCxnSpPr>
            <p:spPr>
              <a:xfrm>
                <a:off x="-14650" y="1190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5" name="直接连接符 84"/>
              <p:cNvCxnSpPr/>
              <p:nvPr/>
            </p:nvCxnSpPr>
            <p:spPr>
              <a:xfrm>
                <a:off x="-14650" y="1342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6" name="直接连接符 85"/>
              <p:cNvCxnSpPr/>
              <p:nvPr/>
            </p:nvCxnSpPr>
            <p:spPr>
              <a:xfrm>
                <a:off x="-14650" y="1495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7" name="直接连接符 86"/>
              <p:cNvCxnSpPr/>
              <p:nvPr/>
            </p:nvCxnSpPr>
            <p:spPr>
              <a:xfrm>
                <a:off x="-14650" y="1647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8" name="直接连接符 87"/>
              <p:cNvCxnSpPr/>
              <p:nvPr/>
            </p:nvCxnSpPr>
            <p:spPr>
              <a:xfrm>
                <a:off x="-14650" y="1799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9" name="直接连接符 88"/>
              <p:cNvCxnSpPr/>
              <p:nvPr/>
            </p:nvCxnSpPr>
            <p:spPr>
              <a:xfrm>
                <a:off x="-14650" y="1952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0" name="直接连接符 89"/>
              <p:cNvCxnSpPr/>
              <p:nvPr/>
            </p:nvCxnSpPr>
            <p:spPr>
              <a:xfrm>
                <a:off x="-14650" y="2104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1" name="直接连接符 90"/>
              <p:cNvCxnSpPr/>
              <p:nvPr/>
            </p:nvCxnSpPr>
            <p:spPr>
              <a:xfrm>
                <a:off x="-14650" y="2257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2" name="直接连接符 91"/>
              <p:cNvCxnSpPr/>
              <p:nvPr/>
            </p:nvCxnSpPr>
            <p:spPr>
              <a:xfrm>
                <a:off x="-14650" y="2409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3" name="直接连接符 92"/>
              <p:cNvCxnSpPr/>
              <p:nvPr/>
            </p:nvCxnSpPr>
            <p:spPr>
              <a:xfrm>
                <a:off x="-14650" y="2561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4" name="直接连接符 93"/>
              <p:cNvCxnSpPr/>
              <p:nvPr/>
            </p:nvCxnSpPr>
            <p:spPr>
              <a:xfrm>
                <a:off x="-14650" y="2714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5" name="直接连接符 94"/>
              <p:cNvCxnSpPr/>
              <p:nvPr/>
            </p:nvCxnSpPr>
            <p:spPr>
              <a:xfrm>
                <a:off x="-14650" y="2866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6" name="直接连接符 95"/>
              <p:cNvCxnSpPr/>
              <p:nvPr/>
            </p:nvCxnSpPr>
            <p:spPr>
              <a:xfrm>
                <a:off x="-14650" y="3019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7" name="直接连接符 96"/>
              <p:cNvCxnSpPr/>
              <p:nvPr/>
            </p:nvCxnSpPr>
            <p:spPr>
              <a:xfrm>
                <a:off x="-14650" y="3171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8" name="直接连接符 97"/>
              <p:cNvCxnSpPr/>
              <p:nvPr/>
            </p:nvCxnSpPr>
            <p:spPr>
              <a:xfrm>
                <a:off x="-14650" y="3323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9" name="直接连接符 98"/>
              <p:cNvCxnSpPr/>
              <p:nvPr/>
            </p:nvCxnSpPr>
            <p:spPr>
              <a:xfrm>
                <a:off x="-14650" y="3476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0" name="直接连接符 99"/>
              <p:cNvCxnSpPr/>
              <p:nvPr/>
            </p:nvCxnSpPr>
            <p:spPr>
              <a:xfrm>
                <a:off x="-14650" y="3628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1" name="直接连接符 100"/>
              <p:cNvCxnSpPr/>
              <p:nvPr/>
            </p:nvCxnSpPr>
            <p:spPr>
              <a:xfrm>
                <a:off x="-14650" y="3781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2" name="直接连接符 101"/>
              <p:cNvCxnSpPr/>
              <p:nvPr/>
            </p:nvCxnSpPr>
            <p:spPr>
              <a:xfrm>
                <a:off x="-14650" y="3933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3" name="直接连接符 102"/>
              <p:cNvCxnSpPr/>
              <p:nvPr/>
            </p:nvCxnSpPr>
            <p:spPr>
              <a:xfrm>
                <a:off x="-14650" y="4085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4" name="直接连接符 103"/>
              <p:cNvCxnSpPr/>
              <p:nvPr/>
            </p:nvCxnSpPr>
            <p:spPr>
              <a:xfrm>
                <a:off x="-14650" y="4238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5" name="直接连接符 104"/>
              <p:cNvCxnSpPr/>
              <p:nvPr/>
            </p:nvCxnSpPr>
            <p:spPr>
              <a:xfrm>
                <a:off x="-14650" y="4390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6" name="直接连接符 105"/>
              <p:cNvCxnSpPr/>
              <p:nvPr/>
            </p:nvCxnSpPr>
            <p:spPr>
              <a:xfrm>
                <a:off x="-14650" y="4543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7" name="直接连接符 106"/>
              <p:cNvCxnSpPr/>
              <p:nvPr/>
            </p:nvCxnSpPr>
            <p:spPr>
              <a:xfrm>
                <a:off x="-14650" y="4695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8" name="直接连接符 107"/>
              <p:cNvCxnSpPr/>
              <p:nvPr/>
            </p:nvCxnSpPr>
            <p:spPr>
              <a:xfrm>
                <a:off x="-14650" y="4847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9" name="直接连接符 108"/>
              <p:cNvCxnSpPr/>
              <p:nvPr/>
            </p:nvCxnSpPr>
            <p:spPr>
              <a:xfrm>
                <a:off x="-14650" y="5000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52" name="直接连接符 51"/>
            <p:cNvCxnSpPr/>
            <p:nvPr/>
          </p:nvCxnSpPr>
          <p:spPr>
            <a:xfrm>
              <a:off x="5493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53" name="直接连接符 52"/>
            <p:cNvCxnSpPr/>
            <p:nvPr/>
          </p:nvCxnSpPr>
          <p:spPr>
            <a:xfrm>
              <a:off x="5645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54" name="直接连接符 53"/>
            <p:cNvCxnSpPr/>
            <p:nvPr/>
          </p:nvCxnSpPr>
          <p:spPr>
            <a:xfrm>
              <a:off x="5797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55" name="直接连接符 54"/>
            <p:cNvCxnSpPr/>
            <p:nvPr/>
          </p:nvCxnSpPr>
          <p:spPr>
            <a:xfrm>
              <a:off x="5950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56" name="直接连接符 55"/>
            <p:cNvCxnSpPr/>
            <p:nvPr/>
          </p:nvCxnSpPr>
          <p:spPr>
            <a:xfrm>
              <a:off x="6102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57" name="直接连接符 56"/>
            <p:cNvCxnSpPr/>
            <p:nvPr/>
          </p:nvCxnSpPr>
          <p:spPr>
            <a:xfrm>
              <a:off x="6255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58" name="直接连接符 57"/>
            <p:cNvCxnSpPr/>
            <p:nvPr/>
          </p:nvCxnSpPr>
          <p:spPr>
            <a:xfrm>
              <a:off x="6407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59" name="直接连接符 58"/>
            <p:cNvCxnSpPr/>
            <p:nvPr/>
          </p:nvCxnSpPr>
          <p:spPr>
            <a:xfrm>
              <a:off x="6559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60" name="直接连接符 59"/>
            <p:cNvCxnSpPr/>
            <p:nvPr/>
          </p:nvCxnSpPr>
          <p:spPr>
            <a:xfrm>
              <a:off x="6712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61" name="直接连接符 60"/>
            <p:cNvCxnSpPr/>
            <p:nvPr/>
          </p:nvCxnSpPr>
          <p:spPr>
            <a:xfrm>
              <a:off x="6864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62" name="直接连接符 61"/>
            <p:cNvCxnSpPr/>
            <p:nvPr/>
          </p:nvCxnSpPr>
          <p:spPr>
            <a:xfrm>
              <a:off x="7017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63" name="直接连接符 62"/>
            <p:cNvCxnSpPr/>
            <p:nvPr/>
          </p:nvCxnSpPr>
          <p:spPr>
            <a:xfrm>
              <a:off x="7169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64" name="直接连接符 63"/>
            <p:cNvCxnSpPr/>
            <p:nvPr/>
          </p:nvCxnSpPr>
          <p:spPr>
            <a:xfrm>
              <a:off x="7321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65" name="直接连接符 64"/>
            <p:cNvCxnSpPr/>
            <p:nvPr/>
          </p:nvCxnSpPr>
          <p:spPr>
            <a:xfrm>
              <a:off x="7474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66" name="直接连接符 65"/>
            <p:cNvCxnSpPr/>
            <p:nvPr/>
          </p:nvCxnSpPr>
          <p:spPr>
            <a:xfrm>
              <a:off x="7626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67" name="直接连接符 66"/>
            <p:cNvCxnSpPr/>
            <p:nvPr/>
          </p:nvCxnSpPr>
          <p:spPr>
            <a:xfrm>
              <a:off x="7779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68" name="直接连接符 67"/>
            <p:cNvCxnSpPr/>
            <p:nvPr/>
          </p:nvCxnSpPr>
          <p:spPr>
            <a:xfrm>
              <a:off x="7931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69" name="直接连接符 68"/>
            <p:cNvCxnSpPr/>
            <p:nvPr/>
          </p:nvCxnSpPr>
          <p:spPr>
            <a:xfrm>
              <a:off x="8083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70" name="直接连接符 69"/>
            <p:cNvCxnSpPr/>
            <p:nvPr/>
          </p:nvCxnSpPr>
          <p:spPr>
            <a:xfrm>
              <a:off x="8236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71" name="直接连接符 70"/>
            <p:cNvCxnSpPr/>
            <p:nvPr/>
          </p:nvCxnSpPr>
          <p:spPr>
            <a:xfrm>
              <a:off x="8388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72" name="直接连接符 71"/>
            <p:cNvCxnSpPr/>
            <p:nvPr/>
          </p:nvCxnSpPr>
          <p:spPr>
            <a:xfrm>
              <a:off x="8541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73" name="直接连接符 72"/>
            <p:cNvCxnSpPr/>
            <p:nvPr/>
          </p:nvCxnSpPr>
          <p:spPr>
            <a:xfrm>
              <a:off x="8693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74" name="直接连接符 73"/>
            <p:cNvCxnSpPr/>
            <p:nvPr/>
          </p:nvCxnSpPr>
          <p:spPr>
            <a:xfrm>
              <a:off x="8845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75" name="直接连接符 74"/>
            <p:cNvCxnSpPr/>
            <p:nvPr/>
          </p:nvCxnSpPr>
          <p:spPr>
            <a:xfrm>
              <a:off x="8998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76" name="直接连接符 75"/>
            <p:cNvCxnSpPr/>
            <p:nvPr/>
          </p:nvCxnSpPr>
          <p:spPr>
            <a:xfrm>
              <a:off x="9150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grpSp>
      <p:sp>
        <p:nvSpPr>
          <p:cNvPr id="2" name="矩形 1"/>
          <p:cNvSpPr/>
          <p:nvPr/>
        </p:nvSpPr>
        <p:spPr>
          <a:xfrm>
            <a:off x="755576" y="1275606"/>
            <a:ext cx="1377032" cy="274370"/>
          </a:xfrm>
          <a:prstGeom prst="rect">
            <a:avLst/>
          </a:prstGeom>
        </p:spPr>
        <p:txBody>
          <a:bodyPr wrap="square">
            <a:spAutoFit/>
          </a:bodyPr>
          <a:lstStyle/>
          <a:p>
            <a:pPr algn="just">
              <a:lnSpc>
                <a:spcPct val="150000"/>
              </a:lnSpc>
            </a:pPr>
            <a:r>
              <a:rPr lang="en-US" altLang="zh-CN" sz="900" b="1"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The Universal Zone:</a:t>
            </a:r>
            <a:endParaRPr lang="zh-CN" altLang="en-US" sz="900" b="1" dirty="0">
              <a:solidFill>
                <a:schemeClr val="bg1"/>
              </a:solidFill>
              <a:latin typeface="Arial" panose="020B0604020202020204" pitchFamily="34" charset="0"/>
              <a:ea typeface="微软雅黑" panose="020B0503020204020204" pitchFamily="34" charset="-122"/>
              <a:cs typeface="Arial" panose="020B0604020202020204" pitchFamily="34" charset="0"/>
            </a:endParaRPr>
          </a:p>
        </p:txBody>
      </p:sp>
      <p:sp>
        <p:nvSpPr>
          <p:cNvPr id="12" name="TextBox 11"/>
          <p:cNvSpPr txBox="1"/>
          <p:nvPr/>
        </p:nvSpPr>
        <p:spPr>
          <a:xfrm>
            <a:off x="179512" y="2841922"/>
            <a:ext cx="1188133" cy="2169825"/>
          </a:xfrm>
          <a:prstGeom prst="rect">
            <a:avLst/>
          </a:prstGeom>
          <a:noFill/>
        </p:spPr>
        <p:txBody>
          <a:bodyPr wrap="square" rtlCol="0">
            <a:spAutoFit/>
          </a:bodyPr>
          <a:lstStyle/>
          <a:p>
            <a:pPr algn="just">
              <a:lnSpc>
                <a:spcPct val="150000"/>
              </a:lnSpc>
            </a:pPr>
            <a:r>
              <a:rPr lang="en-US" altLang="zh-CN" sz="900" b="1" dirty="0" smtClean="0">
                <a:solidFill>
                  <a:schemeClr val="bg1"/>
                </a:solidFill>
                <a:latin typeface="Arial" panose="020B0604020202020204" pitchFamily="34" charset="0"/>
                <a:ea typeface="微软雅黑" pitchFamily="34" charset="-122"/>
                <a:cs typeface="Arial" panose="020B0604020202020204" pitchFamily="34" charset="0"/>
              </a:rPr>
              <a:t>Industry:</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Manufacturing</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Finance</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Telecommunication </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Logistics</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Transportation</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Medical services</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Education</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Tourism</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a:t>
            </a:r>
          </a:p>
        </p:txBody>
      </p:sp>
      <p:sp>
        <p:nvSpPr>
          <p:cNvPr id="13" name="TextBox 12"/>
          <p:cNvSpPr txBox="1"/>
          <p:nvPr/>
        </p:nvSpPr>
        <p:spPr>
          <a:xfrm>
            <a:off x="1331640" y="2841922"/>
            <a:ext cx="1296144" cy="1962076"/>
          </a:xfrm>
          <a:prstGeom prst="rect">
            <a:avLst/>
          </a:prstGeom>
          <a:noFill/>
        </p:spPr>
        <p:txBody>
          <a:bodyPr wrap="square" rtlCol="0">
            <a:spAutoFit/>
          </a:bodyPr>
          <a:lstStyle/>
          <a:p>
            <a:pPr algn="just">
              <a:lnSpc>
                <a:spcPct val="150000"/>
              </a:lnSpc>
            </a:pPr>
            <a:r>
              <a:rPr lang="en-US" altLang="zh-CN" sz="900" b="1" dirty="0" smtClean="0">
                <a:solidFill>
                  <a:schemeClr val="bg1"/>
                </a:solidFill>
                <a:latin typeface="Arial" panose="020B0604020202020204" pitchFamily="34" charset="0"/>
                <a:ea typeface="微软雅黑" pitchFamily="34" charset="-122"/>
                <a:cs typeface="Arial" panose="020B0604020202020204" pitchFamily="34" charset="0"/>
              </a:rPr>
              <a:t>Software:</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BSW</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Supporting software</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Application Software </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System Integration</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Embedded software</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Cyber security</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IC</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a:t>
            </a:r>
            <a:endParaRPr lang="zh-CN" altLang="zh-CN" sz="900" dirty="0">
              <a:solidFill>
                <a:schemeClr val="bg1"/>
              </a:solidFill>
              <a:latin typeface="Arial" panose="020B0604020202020204" pitchFamily="34" charset="0"/>
              <a:ea typeface="微软雅黑" pitchFamily="34" charset="-122"/>
              <a:cs typeface="Arial" panose="020B0604020202020204" pitchFamily="34" charset="0"/>
            </a:endParaRPr>
          </a:p>
        </p:txBody>
      </p:sp>
      <p:sp>
        <p:nvSpPr>
          <p:cNvPr id="14" name="TextBox 13"/>
          <p:cNvSpPr txBox="1"/>
          <p:nvPr/>
        </p:nvSpPr>
        <p:spPr>
          <a:xfrm>
            <a:off x="3995936" y="2841922"/>
            <a:ext cx="1800200" cy="2169825"/>
          </a:xfrm>
          <a:prstGeom prst="rect">
            <a:avLst/>
          </a:prstGeom>
          <a:noFill/>
        </p:spPr>
        <p:txBody>
          <a:bodyPr wrap="square" rtlCol="0">
            <a:spAutoFit/>
          </a:bodyPr>
          <a:lstStyle/>
          <a:p>
            <a:pPr algn="just">
              <a:lnSpc>
                <a:spcPct val="150000"/>
              </a:lnSpc>
            </a:pPr>
            <a:r>
              <a:rPr lang="en-US" altLang="zh-CN" sz="900" b="1" dirty="0" smtClean="0">
                <a:solidFill>
                  <a:schemeClr val="bg1"/>
                </a:solidFill>
                <a:latin typeface="Arial" panose="020B0604020202020204" pitchFamily="34" charset="0"/>
                <a:ea typeface="微软雅黑" pitchFamily="34" charset="-122"/>
                <a:cs typeface="Arial" panose="020B0604020202020204" pitchFamily="34" charset="0"/>
              </a:rPr>
              <a:t>Emerging Technologies: </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Cloud computing</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IoT</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Mobile Internet</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Business Intelligence </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Intelligent terminal</a:t>
            </a:r>
          </a:p>
          <a:p>
            <a:pPr algn="just">
              <a:lnSpc>
                <a:spcPct val="150000"/>
              </a:lnSpc>
            </a:pPr>
            <a:r>
              <a:rPr lang="zh-CN" altLang="zh-CN" sz="900" b="1"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AI</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3D</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VR</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a:t>
            </a:r>
            <a:endParaRPr lang="zh-CN" altLang="en-US" sz="900" dirty="0">
              <a:solidFill>
                <a:schemeClr val="bg1"/>
              </a:solidFill>
              <a:latin typeface="Arial" panose="020B0604020202020204" pitchFamily="34" charset="0"/>
              <a:ea typeface="微软雅黑" pitchFamily="34" charset="-122"/>
              <a:cs typeface="Arial" panose="020B0604020202020204" pitchFamily="34" charset="0"/>
            </a:endParaRPr>
          </a:p>
        </p:txBody>
      </p:sp>
      <p:sp>
        <p:nvSpPr>
          <p:cNvPr id="15" name="TextBox 14"/>
          <p:cNvSpPr txBox="1"/>
          <p:nvPr/>
        </p:nvSpPr>
        <p:spPr>
          <a:xfrm>
            <a:off x="2602770" y="2841922"/>
            <a:ext cx="1393166" cy="1962076"/>
          </a:xfrm>
          <a:prstGeom prst="rect">
            <a:avLst/>
          </a:prstGeom>
          <a:noFill/>
        </p:spPr>
        <p:txBody>
          <a:bodyPr wrap="square" rtlCol="0">
            <a:spAutoFit/>
          </a:bodyPr>
          <a:lstStyle/>
          <a:p>
            <a:pPr algn="just">
              <a:lnSpc>
                <a:spcPct val="150000"/>
              </a:lnSpc>
            </a:pPr>
            <a:r>
              <a:rPr lang="en-US" altLang="zh-CN" sz="900" b="1" dirty="0" smtClean="0">
                <a:solidFill>
                  <a:schemeClr val="bg1"/>
                </a:solidFill>
                <a:latin typeface="Arial" panose="020B0604020202020204" pitchFamily="34" charset="0"/>
                <a:ea typeface="微软雅黑" pitchFamily="34" charset="-122"/>
                <a:cs typeface="Arial" panose="020B0604020202020204" pitchFamily="34" charset="0"/>
              </a:rPr>
              <a:t>Information Service:</a:t>
            </a:r>
            <a:endParaRPr lang="en-US" altLang="zh-CN" sz="900" b="1" dirty="0">
              <a:solidFill>
                <a:schemeClr val="bg1"/>
              </a:solidFill>
              <a:latin typeface="Arial" panose="020B0604020202020204" pitchFamily="34" charset="0"/>
              <a:ea typeface="微软雅黑" pitchFamily="34" charset="-122"/>
              <a:cs typeface="Arial" panose="020B0604020202020204" pitchFamily="34" charset="0"/>
            </a:endParaRP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Service outsourcing</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Certification</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Consulting</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Training</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Data processing</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Software maintenance</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Testing</a:t>
            </a:r>
          </a:p>
          <a:p>
            <a:pPr algn="just">
              <a:lnSpc>
                <a:spcPct val="150000"/>
              </a:lnSpc>
            </a:pP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a:t>
            </a:r>
            <a:endParaRPr lang="zh-CN" altLang="en-US" sz="900" dirty="0">
              <a:solidFill>
                <a:schemeClr val="bg1"/>
              </a:solidFill>
              <a:latin typeface="Arial" panose="020B0604020202020204" pitchFamily="34" charset="0"/>
              <a:ea typeface="微软雅黑" pitchFamily="34" charset="-122"/>
              <a:cs typeface="Arial" panose="020B0604020202020204" pitchFamily="34" charset="0"/>
            </a:endParaRPr>
          </a:p>
        </p:txBody>
      </p:sp>
      <p:grpSp>
        <p:nvGrpSpPr>
          <p:cNvPr id="32" name="组合 31"/>
          <p:cNvGrpSpPr/>
          <p:nvPr/>
        </p:nvGrpSpPr>
        <p:grpSpPr>
          <a:xfrm>
            <a:off x="251520" y="604754"/>
            <a:ext cx="2232248" cy="406264"/>
            <a:chOff x="1835696" y="2114526"/>
            <a:chExt cx="2232248" cy="406264"/>
          </a:xfrm>
        </p:grpSpPr>
        <p:sp>
          <p:nvSpPr>
            <p:cNvPr id="33" name="TextBox 32"/>
            <p:cNvSpPr txBox="1"/>
            <p:nvPr/>
          </p:nvSpPr>
          <p:spPr>
            <a:xfrm>
              <a:off x="1835696" y="2114526"/>
              <a:ext cx="2016224" cy="369332"/>
            </a:xfrm>
            <a:prstGeom prst="rect">
              <a:avLst/>
            </a:prstGeom>
            <a:noFill/>
            <a:ln>
              <a:noFill/>
            </a:ln>
          </p:spPr>
          <p:txBody>
            <a:bodyPr wrap="square" rtlCol="0">
              <a:spAutoFit/>
            </a:bodyPr>
            <a:lstStyle/>
            <a:p>
              <a:pPr algn="dist"/>
              <a:r>
                <a:rPr lang="en-US" altLang="zh-CN" dirty="0" smtClean="0">
                  <a:solidFill>
                    <a:schemeClr val="accent5">
                      <a:lumMod val="60000"/>
                      <a:lumOff val="40000"/>
                    </a:schemeClr>
                  </a:solidFill>
                  <a:latin typeface="Arial" panose="020B0604020202020204" pitchFamily="34" charset="0"/>
                  <a:ea typeface="微软雅黑" pitchFamily="34" charset="-122"/>
                  <a:cs typeface="Arial" panose="020B0604020202020204" pitchFamily="34" charset="0"/>
                </a:rPr>
                <a:t>The Exhibition</a:t>
              </a:r>
              <a:endParaRPr lang="zh-CN" altLang="en-US" dirty="0">
                <a:solidFill>
                  <a:schemeClr val="accent5">
                    <a:lumMod val="60000"/>
                    <a:lumOff val="40000"/>
                  </a:schemeClr>
                </a:solidFill>
                <a:latin typeface="Arial" panose="020B0604020202020204" pitchFamily="34" charset="0"/>
                <a:ea typeface="微软雅黑" pitchFamily="34" charset="-122"/>
                <a:cs typeface="Arial" panose="020B0604020202020204" pitchFamily="34" charset="0"/>
              </a:endParaRPr>
            </a:p>
          </p:txBody>
        </p:sp>
        <p:cxnSp>
          <p:nvCxnSpPr>
            <p:cNvPr id="46" name="直接连接符 45"/>
            <p:cNvCxnSpPr/>
            <p:nvPr/>
          </p:nvCxnSpPr>
          <p:spPr>
            <a:xfrm>
              <a:off x="1907704" y="2520790"/>
              <a:ext cx="2160240" cy="0"/>
            </a:xfrm>
            <a:prstGeom prst="line">
              <a:avLst/>
            </a:prstGeom>
            <a:ln w="76200" cmpd="thinThick">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47" name="组合 46"/>
          <p:cNvGrpSpPr/>
          <p:nvPr/>
        </p:nvGrpSpPr>
        <p:grpSpPr>
          <a:xfrm>
            <a:off x="221521" y="476622"/>
            <a:ext cx="1156828" cy="1159024"/>
            <a:chOff x="179512" y="1647478"/>
            <a:chExt cx="1156828" cy="1159024"/>
          </a:xfrm>
        </p:grpSpPr>
        <p:sp>
          <p:nvSpPr>
            <p:cNvPr id="48" name="椭圆 47"/>
            <p:cNvSpPr/>
            <p:nvPr/>
          </p:nvSpPr>
          <p:spPr>
            <a:xfrm>
              <a:off x="179512" y="1647478"/>
              <a:ext cx="780256" cy="780256"/>
            </a:xfrm>
            <a:prstGeom prst="ellipse">
              <a:avLst/>
            </a:prstGeom>
            <a:noFill/>
            <a:ln w="31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cs typeface="Arial" panose="020B0604020202020204" pitchFamily="34" charset="0"/>
              </a:endParaRPr>
            </a:p>
          </p:txBody>
        </p:sp>
        <p:cxnSp>
          <p:nvCxnSpPr>
            <p:cNvPr id="49" name="直接连接符 48"/>
            <p:cNvCxnSpPr/>
            <p:nvPr/>
          </p:nvCxnSpPr>
          <p:spPr>
            <a:xfrm>
              <a:off x="294839" y="1768258"/>
              <a:ext cx="1041501" cy="1038244"/>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pic>
        <p:nvPicPr>
          <p:cNvPr id="2050" name="Picture 2" descr="F:\Work\2015照片 - 副本\展厅\参观展厅\IMG_4869.JPG"/>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8670" r="16769" b="14850"/>
          <a:stretch/>
        </p:blipFill>
        <p:spPr bwMode="auto">
          <a:xfrm>
            <a:off x="6258454" y="1037878"/>
            <a:ext cx="1516460" cy="12192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F:\Work\2015照片 - 副本\展厅\企业展台\IMG_1622.JPG"/>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8350" t="16413" r="41703" b="9821"/>
          <a:stretch/>
        </p:blipFill>
        <p:spPr bwMode="auto">
          <a:xfrm>
            <a:off x="7775584" y="3030365"/>
            <a:ext cx="609600" cy="598314"/>
          </a:xfrm>
          <a:prstGeom prst="rect">
            <a:avLst/>
          </a:prstGeom>
          <a:noFill/>
          <a:extLst>
            <a:ext uri="{909E8E84-426E-40DD-AFC4-6F175D3DCCD1}">
              <a14:hiddenFill xmlns:a14="http://schemas.microsoft.com/office/drawing/2010/main">
                <a:solidFill>
                  <a:srgbClr val="FFFFFF"/>
                </a:solidFill>
              </a14:hiddenFill>
            </a:ext>
          </a:extLst>
        </p:spPr>
      </p:pic>
      <p:pic>
        <p:nvPicPr>
          <p:cNvPr id="113" name="Picture 2" descr="D:\MY WORK\FUNDAMENTAL\素材\LOGO2016镂空.png"/>
          <p:cNvPicPr>
            <a:picLocks noChangeAspect="1" noChangeArrowheads="1"/>
          </p:cNvPicPr>
          <p:nvPr/>
        </p:nvPicPr>
        <p:blipFill>
          <a:blip r:embed="rId4" cstate="print">
            <a:extLst>
              <a:ext uri="{BEBA8EAE-BF5A-486C-A8C5-ECC9F3942E4B}">
                <a14:imgProps xmlns:a14="http://schemas.microsoft.com/office/drawing/2010/main">
                  <a14:imgLayer r:embed="rId5">
                    <a14:imgEffect>
                      <a14:brightnessContrast bright="100000" contrast="100000"/>
                    </a14:imgEffect>
                  </a14:imgLayer>
                </a14:imgProps>
              </a:ext>
              <a:ext uri="{28A0092B-C50C-407E-A947-70E740481C1C}">
                <a14:useLocalDpi xmlns:a14="http://schemas.microsoft.com/office/drawing/2010/main" val="0"/>
              </a:ext>
            </a:extLst>
          </a:blip>
          <a:srcRect/>
          <a:stretch>
            <a:fillRect/>
          </a:stretch>
        </p:blipFill>
        <p:spPr bwMode="auto">
          <a:xfrm rot="5400000">
            <a:off x="3933672" y="3066063"/>
            <a:ext cx="3148134" cy="431317"/>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F:\Work\2015照片 - 副本\展厅\企业展台\IMG_1785.JPG"/>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8463" r="28052" b="1459"/>
          <a:stretch/>
        </p:blipFill>
        <p:spPr bwMode="auto">
          <a:xfrm>
            <a:off x="6260283" y="3781078"/>
            <a:ext cx="1214066" cy="1219447"/>
          </a:xfrm>
          <a:prstGeom prst="rect">
            <a:avLst/>
          </a:prstGeom>
          <a:noFill/>
          <a:extLst>
            <a:ext uri="{909E8E84-426E-40DD-AFC4-6F175D3DCCD1}">
              <a14:hiddenFill xmlns:a14="http://schemas.microsoft.com/office/drawing/2010/main">
                <a:solidFill>
                  <a:srgbClr val="FFFFFF"/>
                </a:solidFill>
              </a14:hiddenFill>
            </a:ext>
          </a:extLst>
        </p:spPr>
      </p:pic>
      <p:pic>
        <p:nvPicPr>
          <p:cNvPr id="2055" name="Picture 7" descr="F:\Work\2015照片 - 副本\展厅\企业展台\IMG_1623.JPG"/>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18566" t="17467" r="29414" b="5922"/>
          <a:stretch/>
        </p:blipFill>
        <p:spPr bwMode="auto">
          <a:xfrm>
            <a:off x="8393117" y="2414314"/>
            <a:ext cx="609600" cy="609599"/>
          </a:xfrm>
          <a:prstGeom prst="rect">
            <a:avLst/>
          </a:prstGeom>
          <a:noFill/>
          <a:extLst>
            <a:ext uri="{909E8E84-426E-40DD-AFC4-6F175D3DCCD1}">
              <a14:hiddenFill xmlns:a14="http://schemas.microsoft.com/office/drawing/2010/main">
                <a:solidFill>
                  <a:srgbClr val="FFFFFF"/>
                </a:solidFill>
              </a14:hiddenFill>
            </a:ext>
          </a:extLst>
        </p:spPr>
      </p:pic>
      <p:sp>
        <p:nvSpPr>
          <p:cNvPr id="111" name="矩形 110"/>
          <p:cNvSpPr/>
          <p:nvPr/>
        </p:nvSpPr>
        <p:spPr>
          <a:xfrm>
            <a:off x="7924800" y="1044800"/>
            <a:ext cx="1073550" cy="1212278"/>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Exhibition visiting</a:t>
            </a:r>
          </a:p>
        </p:txBody>
      </p:sp>
      <p:sp>
        <p:nvSpPr>
          <p:cNvPr id="112" name="矩形 111"/>
          <p:cNvSpPr/>
          <p:nvPr/>
        </p:nvSpPr>
        <p:spPr>
          <a:xfrm>
            <a:off x="6255150" y="2414314"/>
            <a:ext cx="1371599" cy="1214364"/>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zh-CN" sz="900" dirty="0" smtClean="0">
                <a:latin typeface="Arial" panose="020B0604020202020204" pitchFamily="34" charset="0"/>
                <a:ea typeface="微软雅黑" panose="020B0503020204020204" pitchFamily="34" charset="-122"/>
                <a:cs typeface="Arial" panose="020B0604020202020204" pitchFamily="34" charset="0"/>
              </a:rPr>
              <a:t>Company Pavilion,</a:t>
            </a:r>
          </a:p>
          <a:p>
            <a:pPr algn="ctr">
              <a:lnSpc>
                <a:spcPct val="150000"/>
              </a:lnSpc>
            </a:pPr>
            <a:r>
              <a:rPr lang="en-US" altLang="zh-CN" sz="900" dirty="0" smtClean="0">
                <a:latin typeface="Arial" panose="020B0604020202020204" pitchFamily="34" charset="0"/>
                <a:ea typeface="微软雅黑" panose="020B0503020204020204" pitchFamily="34" charset="-122"/>
                <a:cs typeface="Arial" panose="020B0604020202020204" pitchFamily="34" charset="0"/>
              </a:rPr>
              <a:t>International Zone,</a:t>
            </a:r>
          </a:p>
          <a:p>
            <a:pPr algn="ctr">
              <a:lnSpc>
                <a:spcPct val="150000"/>
              </a:lnSpc>
            </a:pPr>
            <a:r>
              <a:rPr lang="en-US" altLang="zh-CN" sz="900" dirty="0">
                <a:latin typeface="Arial" panose="020B0604020202020204" pitchFamily="34" charset="0"/>
                <a:ea typeface="微软雅黑" panose="020B0503020204020204" pitchFamily="34" charset="-122"/>
                <a:cs typeface="Arial" panose="020B0604020202020204" pitchFamily="34" charset="0"/>
              </a:rPr>
              <a:t>&amp;</a:t>
            </a:r>
            <a:endParaRPr lang="en-US" altLang="zh-CN" sz="900" dirty="0" smtClean="0">
              <a:latin typeface="Arial" panose="020B0604020202020204" pitchFamily="34" charset="0"/>
              <a:ea typeface="微软雅黑" panose="020B0503020204020204" pitchFamily="34" charset="-122"/>
              <a:cs typeface="Arial" panose="020B0604020202020204" pitchFamily="34" charset="0"/>
            </a:endParaRPr>
          </a:p>
          <a:p>
            <a:pPr algn="ctr">
              <a:lnSpc>
                <a:spcPct val="150000"/>
              </a:lnSpc>
            </a:pPr>
            <a:r>
              <a:rPr lang="en-US" altLang="zh-CN" sz="900" dirty="0" smtClean="0">
                <a:latin typeface="Arial" panose="020B0604020202020204" pitchFamily="34" charset="0"/>
                <a:ea typeface="微软雅黑" panose="020B0503020204020204" pitchFamily="34" charset="-122"/>
                <a:cs typeface="Arial" panose="020B0604020202020204" pitchFamily="34" charset="0"/>
              </a:rPr>
              <a:t>Domestic Regional Zone</a:t>
            </a:r>
            <a:endParaRPr lang="zh-CN" altLang="en-US" sz="900" dirty="0">
              <a:latin typeface="Arial" panose="020B0604020202020204" pitchFamily="34" charset="0"/>
              <a:ea typeface="微软雅黑" panose="020B0503020204020204" pitchFamily="34" charset="-122"/>
              <a:cs typeface="Arial" panose="020B0604020202020204" pitchFamily="34" charset="0"/>
            </a:endParaRPr>
          </a:p>
        </p:txBody>
      </p:sp>
      <p:pic>
        <p:nvPicPr>
          <p:cNvPr id="2056" name="Picture 8" descr="F:\Work\2015照片 - 副本\展厅\企业展台\IMG_1854.JPG"/>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l="16401" r="16401"/>
          <a:stretch/>
        </p:blipFill>
        <p:spPr bwMode="auto">
          <a:xfrm>
            <a:off x="7775584" y="2414314"/>
            <a:ext cx="609600" cy="609599"/>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F:\Work\2015照片 - 副本\展厅\企业展台\IMG_1624.JPG"/>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l="24851" r="7831"/>
          <a:stretch/>
        </p:blipFill>
        <p:spPr bwMode="auto">
          <a:xfrm>
            <a:off x="8393117" y="3030364"/>
            <a:ext cx="609600" cy="598314"/>
          </a:xfrm>
          <a:prstGeom prst="rect">
            <a:avLst/>
          </a:prstGeom>
          <a:noFill/>
          <a:extLst>
            <a:ext uri="{909E8E84-426E-40DD-AFC4-6F175D3DCCD1}">
              <a14:hiddenFill xmlns:a14="http://schemas.microsoft.com/office/drawing/2010/main">
                <a:solidFill>
                  <a:srgbClr val="FFFFFF"/>
                </a:solidFill>
              </a14:hiddenFill>
            </a:ext>
          </a:extLst>
        </p:spPr>
      </p:pic>
      <p:sp>
        <p:nvSpPr>
          <p:cNvPr id="124" name="矩形 123"/>
          <p:cNvSpPr/>
          <p:nvPr/>
        </p:nvSpPr>
        <p:spPr>
          <a:xfrm>
            <a:off x="7626749" y="3792711"/>
            <a:ext cx="1358927" cy="1207567"/>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altLang="zh-CN" sz="900" dirty="0" smtClean="0">
                <a:latin typeface="Arial" panose="020B0604020202020204" pitchFamily="34" charset="0"/>
                <a:ea typeface="微软雅黑" panose="020B0503020204020204" pitchFamily="34" charset="-122"/>
                <a:cs typeface="Arial" panose="020B0604020202020204" pitchFamily="34" charset="0"/>
              </a:rPr>
              <a:t>Numeral Control Robot by Dalian Gona Technology, in display</a:t>
            </a:r>
            <a:endParaRPr lang="zh-CN" altLang="en-US" sz="900" dirty="0">
              <a:latin typeface="Arial" panose="020B0604020202020204" pitchFamily="34" charset="0"/>
              <a:ea typeface="微软雅黑" panose="020B0503020204020204" pitchFamily="34" charset="-122"/>
              <a:cs typeface="Arial" panose="020B0604020202020204" pitchFamily="34" charset="0"/>
            </a:endParaRPr>
          </a:p>
        </p:txBody>
      </p:sp>
      <p:grpSp>
        <p:nvGrpSpPr>
          <p:cNvPr id="120" name="组合 119"/>
          <p:cNvGrpSpPr/>
          <p:nvPr/>
        </p:nvGrpSpPr>
        <p:grpSpPr>
          <a:xfrm>
            <a:off x="6156176" y="946801"/>
            <a:ext cx="305371" cy="304800"/>
            <a:chOff x="4283968" y="428278"/>
            <a:chExt cx="360040" cy="361142"/>
          </a:xfrm>
        </p:grpSpPr>
        <p:cxnSp>
          <p:nvCxnSpPr>
            <p:cNvPr id="116" name="直接连接符 115"/>
            <p:cNvCxnSpPr/>
            <p:nvPr/>
          </p:nvCxnSpPr>
          <p:spPr>
            <a:xfrm>
              <a:off x="4283968" y="428278"/>
              <a:ext cx="0" cy="361142"/>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7" name="直接连接符 126"/>
            <p:cNvCxnSpPr/>
            <p:nvPr/>
          </p:nvCxnSpPr>
          <p:spPr>
            <a:xfrm flipH="1">
              <a:off x="4283968" y="428278"/>
              <a:ext cx="360040" cy="0"/>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cxnSp>
        <p:nvCxnSpPr>
          <p:cNvPr id="133" name="直接连接符 132"/>
          <p:cNvCxnSpPr/>
          <p:nvPr/>
        </p:nvCxnSpPr>
        <p:spPr>
          <a:xfrm>
            <a:off x="5638800" y="2414314"/>
            <a:ext cx="532616" cy="452364"/>
          </a:xfrm>
          <a:prstGeom prst="line">
            <a:avLst/>
          </a:prstGeom>
          <a:ln w="3175">
            <a:solidFill>
              <a:schemeClr val="accent5">
                <a:lumMod val="60000"/>
                <a:lumOff val="40000"/>
              </a:schemeClr>
            </a:solidFill>
            <a:headEnd type="oval" w="sm" len="sm"/>
            <a:tailEnd type="oval" w="sm" len="sm"/>
          </a:ln>
        </p:spPr>
        <p:style>
          <a:lnRef idx="1">
            <a:schemeClr val="accent1"/>
          </a:lnRef>
          <a:fillRef idx="0">
            <a:schemeClr val="accent1"/>
          </a:fillRef>
          <a:effectRef idx="0">
            <a:schemeClr val="accent1"/>
          </a:effectRef>
          <a:fontRef idx="minor">
            <a:schemeClr val="tx1"/>
          </a:fontRef>
        </p:style>
      </p:cxnSp>
      <p:cxnSp>
        <p:nvCxnSpPr>
          <p:cNvPr id="134" name="直接连接符 133"/>
          <p:cNvCxnSpPr>
            <a:endCxn id="113" idx="1"/>
          </p:cNvCxnSpPr>
          <p:nvPr/>
        </p:nvCxnSpPr>
        <p:spPr>
          <a:xfrm flipH="1">
            <a:off x="5507739" y="1037878"/>
            <a:ext cx="648437" cy="669777"/>
          </a:xfrm>
          <a:prstGeom prst="line">
            <a:avLst/>
          </a:prstGeom>
          <a:ln w="3175">
            <a:solidFill>
              <a:schemeClr val="accent5">
                <a:lumMod val="60000"/>
                <a:lumOff val="40000"/>
              </a:schemeClr>
            </a:solidFill>
            <a:headEnd type="oval" w="sm" len="sm"/>
            <a:tailEnd type="oval" w="sm" len="sm"/>
          </a:ln>
        </p:spPr>
        <p:style>
          <a:lnRef idx="1">
            <a:schemeClr val="accent1"/>
          </a:lnRef>
          <a:fillRef idx="0">
            <a:schemeClr val="accent1"/>
          </a:fillRef>
          <a:effectRef idx="0">
            <a:schemeClr val="accent1"/>
          </a:effectRef>
          <a:fontRef idx="minor">
            <a:schemeClr val="tx1"/>
          </a:fontRef>
        </p:style>
      </p:cxnSp>
      <p:grpSp>
        <p:nvGrpSpPr>
          <p:cNvPr id="137" name="组合 136"/>
          <p:cNvGrpSpPr/>
          <p:nvPr/>
        </p:nvGrpSpPr>
        <p:grpSpPr>
          <a:xfrm rot="5400000">
            <a:off x="8755456" y="2356013"/>
            <a:ext cx="305371" cy="304800"/>
            <a:chOff x="4283968" y="428278"/>
            <a:chExt cx="360040" cy="361142"/>
          </a:xfrm>
        </p:grpSpPr>
        <p:cxnSp>
          <p:nvCxnSpPr>
            <p:cNvPr id="138" name="直接连接符 137"/>
            <p:cNvCxnSpPr/>
            <p:nvPr/>
          </p:nvCxnSpPr>
          <p:spPr>
            <a:xfrm>
              <a:off x="4283968" y="428278"/>
              <a:ext cx="0" cy="361142"/>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9" name="直接连接符 138"/>
            <p:cNvCxnSpPr/>
            <p:nvPr/>
          </p:nvCxnSpPr>
          <p:spPr>
            <a:xfrm flipH="1">
              <a:off x="4283968" y="428278"/>
              <a:ext cx="360040" cy="0"/>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140" name="组合 139"/>
          <p:cNvGrpSpPr/>
          <p:nvPr/>
        </p:nvGrpSpPr>
        <p:grpSpPr>
          <a:xfrm rot="10800000" flipH="1">
            <a:off x="6156177" y="4787229"/>
            <a:ext cx="305371" cy="304800"/>
            <a:chOff x="4283968" y="428278"/>
            <a:chExt cx="360040" cy="361142"/>
          </a:xfrm>
        </p:grpSpPr>
        <p:cxnSp>
          <p:nvCxnSpPr>
            <p:cNvPr id="141" name="直接连接符 140"/>
            <p:cNvCxnSpPr/>
            <p:nvPr/>
          </p:nvCxnSpPr>
          <p:spPr>
            <a:xfrm>
              <a:off x="4283968" y="428278"/>
              <a:ext cx="0" cy="361142"/>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2" name="直接连接符 141"/>
            <p:cNvCxnSpPr/>
            <p:nvPr/>
          </p:nvCxnSpPr>
          <p:spPr>
            <a:xfrm flipH="1">
              <a:off x="4283968" y="428278"/>
              <a:ext cx="360040" cy="0"/>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cxnSp>
        <p:nvCxnSpPr>
          <p:cNvPr id="146" name="直接连接符 145"/>
          <p:cNvCxnSpPr/>
          <p:nvPr/>
        </p:nvCxnSpPr>
        <p:spPr>
          <a:xfrm>
            <a:off x="5501875" y="3281721"/>
            <a:ext cx="447904" cy="1718804"/>
          </a:xfrm>
          <a:prstGeom prst="line">
            <a:avLst/>
          </a:prstGeom>
          <a:ln w="3175">
            <a:solidFill>
              <a:schemeClr val="accent5">
                <a:lumMod val="60000"/>
                <a:lumOff val="40000"/>
              </a:schemeClr>
            </a:solidFill>
            <a:headEnd type="oval" w="sm" len="sm"/>
            <a:tailEnd type="oval" w="sm" len="sm"/>
          </a:ln>
        </p:spPr>
        <p:style>
          <a:lnRef idx="1">
            <a:schemeClr val="accent1"/>
          </a:lnRef>
          <a:fillRef idx="0">
            <a:schemeClr val="accent1"/>
          </a:fillRef>
          <a:effectRef idx="0">
            <a:schemeClr val="accent1"/>
          </a:effectRef>
          <a:fontRef idx="minor">
            <a:schemeClr val="tx1"/>
          </a:fontRef>
        </p:style>
      </p:cxnSp>
      <p:cxnSp>
        <p:nvCxnSpPr>
          <p:cNvPr id="147" name="直接连接符 146"/>
          <p:cNvCxnSpPr/>
          <p:nvPr/>
        </p:nvCxnSpPr>
        <p:spPr>
          <a:xfrm flipH="1">
            <a:off x="5949779" y="2866678"/>
            <a:ext cx="305371" cy="0"/>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2" name="直接连接符 151"/>
          <p:cNvCxnSpPr/>
          <p:nvPr/>
        </p:nvCxnSpPr>
        <p:spPr>
          <a:xfrm flipH="1">
            <a:off x="5850805" y="5000278"/>
            <a:ext cx="305371" cy="0"/>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14" name="等腰三角形 113"/>
          <p:cNvSpPr/>
          <p:nvPr/>
        </p:nvSpPr>
        <p:spPr>
          <a:xfrm flipH="1">
            <a:off x="7380312" y="346090"/>
            <a:ext cx="65420" cy="65420"/>
          </a:xfrm>
          <a:prstGeom prst="triangle">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cs typeface="Arial" panose="020B0604020202020204" pitchFamily="34" charset="0"/>
            </a:endParaRPr>
          </a:p>
        </p:txBody>
      </p:sp>
      <p:sp>
        <p:nvSpPr>
          <p:cNvPr id="115" name="TextBox 114"/>
          <p:cNvSpPr txBox="1"/>
          <p:nvPr/>
        </p:nvSpPr>
        <p:spPr>
          <a:xfrm>
            <a:off x="5940152" y="77892"/>
            <a:ext cx="2800767" cy="230832"/>
          </a:xfrm>
          <a:prstGeom prst="rect">
            <a:avLst/>
          </a:prstGeom>
          <a:solidFill>
            <a:srgbClr val="0070C0"/>
          </a:solidFill>
        </p:spPr>
        <p:txBody>
          <a:bodyPr wrap="none" rtlCol="0">
            <a:spAutoFit/>
          </a:bodyPr>
          <a:lstStyle/>
          <a:p>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about</a:t>
            </a:r>
            <a:r>
              <a:rPr lang="zh-CN" altLang="en-US"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a:t>
            </a:r>
            <a:r>
              <a:rPr lang="zh-CN" altLang="en-US" sz="900" b="1"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a:t>
            </a:r>
            <a:r>
              <a:rPr lang="en-US" altLang="zh-CN" sz="900" b="1"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contents</a:t>
            </a:r>
            <a:r>
              <a:rPr lang="zh-CN" altLang="en-US" sz="900"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a:t>
            </a:r>
            <a:r>
              <a:rPr lang="en-US" altLang="zh-CN" sz="900" b="1" dirty="0" smtClean="0">
                <a:solidFill>
                  <a:schemeClr val="bg1"/>
                </a:solidFill>
                <a:latin typeface="Arial" panose="020B0604020202020204" pitchFamily="34" charset="0"/>
                <a:ea typeface="微软雅黑" pitchFamily="34" charset="-122"/>
                <a:cs typeface="Arial" panose="020B0604020202020204" pitchFamily="34" charset="0"/>
              </a:rPr>
              <a:t>exhibition</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 </a:t>
            </a:r>
            <a:r>
              <a:rPr lang="zh-CN" altLang="en-US" sz="900"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forum</a:t>
            </a:r>
            <a:r>
              <a:rPr lang="zh-CN" altLang="en-US"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publicity</a:t>
            </a:r>
            <a:endParaRPr lang="zh-CN" altLang="en-US" sz="900" dirty="0">
              <a:solidFill>
                <a:schemeClr val="tx2">
                  <a:lumMod val="60000"/>
                  <a:lumOff val="40000"/>
                </a:schemeClr>
              </a:solidFill>
              <a:latin typeface="Arial" panose="020B0604020202020204" pitchFamily="34" charset="0"/>
              <a:ea typeface="微软雅黑" pitchFamily="34" charset="-122"/>
              <a:cs typeface="Arial" panose="020B0604020202020204" pitchFamily="34" charset="0"/>
            </a:endParaRPr>
          </a:p>
        </p:txBody>
      </p:sp>
      <p:sp>
        <p:nvSpPr>
          <p:cNvPr id="117" name="矩形 116"/>
          <p:cNvSpPr/>
          <p:nvPr/>
        </p:nvSpPr>
        <p:spPr>
          <a:xfrm>
            <a:off x="179512" y="2565150"/>
            <a:ext cx="936228" cy="274370"/>
          </a:xfrm>
          <a:prstGeom prst="rect">
            <a:avLst/>
          </a:prstGeom>
        </p:spPr>
        <p:txBody>
          <a:bodyPr wrap="square">
            <a:spAutoFit/>
          </a:bodyPr>
          <a:lstStyle/>
          <a:p>
            <a:pPr algn="just">
              <a:lnSpc>
                <a:spcPct val="150000"/>
              </a:lnSpc>
            </a:pPr>
            <a:r>
              <a:rPr lang="en-US" altLang="zh-CN" sz="900" b="1"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Category: </a:t>
            </a:r>
          </a:p>
        </p:txBody>
      </p:sp>
      <p:sp>
        <p:nvSpPr>
          <p:cNvPr id="110" name="矩形 109"/>
          <p:cNvSpPr/>
          <p:nvPr/>
        </p:nvSpPr>
        <p:spPr>
          <a:xfrm>
            <a:off x="1971700" y="1275606"/>
            <a:ext cx="2888332" cy="482120"/>
          </a:xfrm>
          <a:prstGeom prst="rect">
            <a:avLst/>
          </a:prstGeom>
        </p:spPr>
        <p:txBody>
          <a:bodyPr wrap="square">
            <a:spAutoFit/>
          </a:bodyPr>
          <a:lstStyle/>
          <a:p>
            <a:pPr algn="just">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International Zone, Multi-national Company Zone, Domestic Regional Zone, etc..</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p:txBody>
      </p:sp>
      <p:sp>
        <p:nvSpPr>
          <p:cNvPr id="118" name="矩形 117"/>
          <p:cNvSpPr/>
          <p:nvPr/>
        </p:nvSpPr>
        <p:spPr>
          <a:xfrm>
            <a:off x="755576" y="2349126"/>
            <a:ext cx="4392612" cy="274370"/>
          </a:xfrm>
          <a:prstGeom prst="rect">
            <a:avLst/>
          </a:prstGeom>
        </p:spPr>
        <p:txBody>
          <a:bodyPr wrap="square">
            <a:spAutoFit/>
          </a:bodyPr>
          <a:lstStyle/>
          <a:p>
            <a:pPr algn="just">
              <a:lnSpc>
                <a:spcPct val="150000"/>
              </a:lnSpc>
            </a:pPr>
            <a:r>
              <a:rPr lang="en-US" altLang="zh-CN" sz="900" b="1"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Networking Zone: </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networking meeting area, launching area, etc..</a:t>
            </a:r>
            <a:endParaRPr lang="zh-CN" altLang="en-US" sz="900" b="1" dirty="0">
              <a:solidFill>
                <a:schemeClr val="bg1"/>
              </a:solidFill>
              <a:latin typeface="Arial" panose="020B0604020202020204" pitchFamily="34" charset="0"/>
              <a:ea typeface="微软雅黑" panose="020B0503020204020204" pitchFamily="34" charset="-122"/>
              <a:cs typeface="Arial" panose="020B0604020202020204" pitchFamily="34" charset="0"/>
            </a:endParaRPr>
          </a:p>
        </p:txBody>
      </p:sp>
      <p:sp>
        <p:nvSpPr>
          <p:cNvPr id="119" name="矩形 118"/>
          <p:cNvSpPr/>
          <p:nvPr/>
        </p:nvSpPr>
        <p:spPr>
          <a:xfrm>
            <a:off x="755576" y="1779662"/>
            <a:ext cx="1008112" cy="274370"/>
          </a:xfrm>
          <a:prstGeom prst="rect">
            <a:avLst/>
          </a:prstGeom>
        </p:spPr>
        <p:txBody>
          <a:bodyPr wrap="square">
            <a:spAutoFit/>
          </a:bodyPr>
          <a:lstStyle/>
          <a:p>
            <a:pPr algn="just">
              <a:lnSpc>
                <a:spcPct val="150000"/>
              </a:lnSpc>
            </a:pPr>
            <a:r>
              <a:rPr lang="en-US" altLang="zh-CN" sz="900" b="1"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Pavilions:</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p:txBody>
      </p:sp>
      <p:sp>
        <p:nvSpPr>
          <p:cNvPr id="121" name="矩形 120"/>
          <p:cNvSpPr/>
          <p:nvPr/>
        </p:nvSpPr>
        <p:spPr>
          <a:xfrm>
            <a:off x="1403648" y="1779662"/>
            <a:ext cx="3816052" cy="507831"/>
          </a:xfrm>
          <a:prstGeom prst="rect">
            <a:avLst/>
          </a:prstGeom>
        </p:spPr>
        <p:txBody>
          <a:bodyPr wrap="square">
            <a:spAutoFit/>
          </a:bodyPr>
          <a:lstStyle/>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Innovation Pavilion, Start-up Pavilion, Industrial Application Pavilion, Internet+ Pavilion, Smart Tech Pavilion, etc..</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p:txBody>
      </p:sp>
    </p:spTree>
    <p:extLst>
      <p:ext uri="{BB962C8B-B14F-4D97-AF65-F5344CB8AC3E}">
        <p14:creationId xmlns:p14="http://schemas.microsoft.com/office/powerpoint/2010/main" val="34168616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 name="组合 49"/>
          <p:cNvGrpSpPr/>
          <p:nvPr/>
        </p:nvGrpSpPr>
        <p:grpSpPr>
          <a:xfrm>
            <a:off x="5486400" y="0"/>
            <a:ext cx="3657600" cy="5143500"/>
            <a:chOff x="5493149" y="-20538"/>
            <a:chExt cx="3657600" cy="5143500"/>
          </a:xfrm>
        </p:grpSpPr>
        <p:grpSp>
          <p:nvGrpSpPr>
            <p:cNvPr id="51" name="组合 50"/>
            <p:cNvGrpSpPr/>
            <p:nvPr/>
          </p:nvGrpSpPr>
          <p:grpSpPr>
            <a:xfrm>
              <a:off x="5508624" y="123478"/>
              <a:ext cx="3620725" cy="4876800"/>
              <a:chOff x="-14650" y="123478"/>
              <a:chExt cx="9144000" cy="4876800"/>
            </a:xfrm>
          </p:grpSpPr>
          <p:cxnSp>
            <p:nvCxnSpPr>
              <p:cNvPr id="77" name="直接连接符 76"/>
              <p:cNvCxnSpPr/>
              <p:nvPr/>
            </p:nvCxnSpPr>
            <p:spPr>
              <a:xfrm>
                <a:off x="-14650" y="123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8" name="直接连接符 77"/>
              <p:cNvCxnSpPr/>
              <p:nvPr/>
            </p:nvCxnSpPr>
            <p:spPr>
              <a:xfrm>
                <a:off x="-14650" y="275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9" name="直接连接符 78"/>
              <p:cNvCxnSpPr/>
              <p:nvPr/>
            </p:nvCxnSpPr>
            <p:spPr>
              <a:xfrm>
                <a:off x="-14650" y="428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0" name="直接连接符 79"/>
              <p:cNvCxnSpPr/>
              <p:nvPr/>
            </p:nvCxnSpPr>
            <p:spPr>
              <a:xfrm>
                <a:off x="-14650" y="580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1" name="直接连接符 80"/>
              <p:cNvCxnSpPr/>
              <p:nvPr/>
            </p:nvCxnSpPr>
            <p:spPr>
              <a:xfrm>
                <a:off x="-14650" y="733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2" name="直接连接符 81"/>
              <p:cNvCxnSpPr/>
              <p:nvPr/>
            </p:nvCxnSpPr>
            <p:spPr>
              <a:xfrm>
                <a:off x="-14650" y="885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3" name="直接连接符 82"/>
              <p:cNvCxnSpPr/>
              <p:nvPr/>
            </p:nvCxnSpPr>
            <p:spPr>
              <a:xfrm>
                <a:off x="-14650" y="1037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4" name="直接连接符 83"/>
              <p:cNvCxnSpPr/>
              <p:nvPr/>
            </p:nvCxnSpPr>
            <p:spPr>
              <a:xfrm>
                <a:off x="-14650" y="1190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5" name="直接连接符 84"/>
              <p:cNvCxnSpPr/>
              <p:nvPr/>
            </p:nvCxnSpPr>
            <p:spPr>
              <a:xfrm>
                <a:off x="-14650" y="1342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6" name="直接连接符 85"/>
              <p:cNvCxnSpPr/>
              <p:nvPr/>
            </p:nvCxnSpPr>
            <p:spPr>
              <a:xfrm>
                <a:off x="-14650" y="1495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7" name="直接连接符 86"/>
              <p:cNvCxnSpPr/>
              <p:nvPr/>
            </p:nvCxnSpPr>
            <p:spPr>
              <a:xfrm>
                <a:off x="-14650" y="1647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8" name="直接连接符 87"/>
              <p:cNvCxnSpPr/>
              <p:nvPr/>
            </p:nvCxnSpPr>
            <p:spPr>
              <a:xfrm>
                <a:off x="-14650" y="1799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9" name="直接连接符 88"/>
              <p:cNvCxnSpPr/>
              <p:nvPr/>
            </p:nvCxnSpPr>
            <p:spPr>
              <a:xfrm>
                <a:off x="-14650" y="1952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0" name="直接连接符 89"/>
              <p:cNvCxnSpPr/>
              <p:nvPr/>
            </p:nvCxnSpPr>
            <p:spPr>
              <a:xfrm>
                <a:off x="-14650" y="2104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1" name="直接连接符 90"/>
              <p:cNvCxnSpPr/>
              <p:nvPr/>
            </p:nvCxnSpPr>
            <p:spPr>
              <a:xfrm>
                <a:off x="-14650" y="2257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2" name="直接连接符 91"/>
              <p:cNvCxnSpPr/>
              <p:nvPr/>
            </p:nvCxnSpPr>
            <p:spPr>
              <a:xfrm>
                <a:off x="-14650" y="2409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3" name="直接连接符 92"/>
              <p:cNvCxnSpPr/>
              <p:nvPr/>
            </p:nvCxnSpPr>
            <p:spPr>
              <a:xfrm>
                <a:off x="-14650" y="2561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4" name="直接连接符 93"/>
              <p:cNvCxnSpPr/>
              <p:nvPr/>
            </p:nvCxnSpPr>
            <p:spPr>
              <a:xfrm>
                <a:off x="-14650" y="2714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5" name="直接连接符 94"/>
              <p:cNvCxnSpPr/>
              <p:nvPr/>
            </p:nvCxnSpPr>
            <p:spPr>
              <a:xfrm>
                <a:off x="-14650" y="2866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6" name="直接连接符 95"/>
              <p:cNvCxnSpPr/>
              <p:nvPr/>
            </p:nvCxnSpPr>
            <p:spPr>
              <a:xfrm>
                <a:off x="-14650" y="3019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7" name="直接连接符 96"/>
              <p:cNvCxnSpPr/>
              <p:nvPr/>
            </p:nvCxnSpPr>
            <p:spPr>
              <a:xfrm>
                <a:off x="-14650" y="3171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8" name="直接连接符 97"/>
              <p:cNvCxnSpPr/>
              <p:nvPr/>
            </p:nvCxnSpPr>
            <p:spPr>
              <a:xfrm>
                <a:off x="-14650" y="3323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9" name="直接连接符 98"/>
              <p:cNvCxnSpPr/>
              <p:nvPr/>
            </p:nvCxnSpPr>
            <p:spPr>
              <a:xfrm>
                <a:off x="-14650" y="3476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0" name="直接连接符 99"/>
              <p:cNvCxnSpPr/>
              <p:nvPr/>
            </p:nvCxnSpPr>
            <p:spPr>
              <a:xfrm>
                <a:off x="-14650" y="3628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1" name="直接连接符 100"/>
              <p:cNvCxnSpPr/>
              <p:nvPr/>
            </p:nvCxnSpPr>
            <p:spPr>
              <a:xfrm>
                <a:off x="-14650" y="3781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2" name="直接连接符 101"/>
              <p:cNvCxnSpPr/>
              <p:nvPr/>
            </p:nvCxnSpPr>
            <p:spPr>
              <a:xfrm>
                <a:off x="-14650" y="3933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3" name="直接连接符 102"/>
              <p:cNvCxnSpPr/>
              <p:nvPr/>
            </p:nvCxnSpPr>
            <p:spPr>
              <a:xfrm>
                <a:off x="-14650" y="4085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4" name="直接连接符 103"/>
              <p:cNvCxnSpPr/>
              <p:nvPr/>
            </p:nvCxnSpPr>
            <p:spPr>
              <a:xfrm>
                <a:off x="-14650" y="4238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5" name="直接连接符 104"/>
              <p:cNvCxnSpPr/>
              <p:nvPr/>
            </p:nvCxnSpPr>
            <p:spPr>
              <a:xfrm>
                <a:off x="-14650" y="43906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6" name="直接连接符 105"/>
              <p:cNvCxnSpPr/>
              <p:nvPr/>
            </p:nvCxnSpPr>
            <p:spPr>
              <a:xfrm>
                <a:off x="-14650" y="45430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7" name="直接连接符 106"/>
              <p:cNvCxnSpPr/>
              <p:nvPr/>
            </p:nvCxnSpPr>
            <p:spPr>
              <a:xfrm>
                <a:off x="-14650" y="46954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8" name="直接连接符 107"/>
              <p:cNvCxnSpPr/>
              <p:nvPr/>
            </p:nvCxnSpPr>
            <p:spPr>
              <a:xfrm>
                <a:off x="-14650" y="48478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9" name="直接连接符 108"/>
              <p:cNvCxnSpPr/>
              <p:nvPr/>
            </p:nvCxnSpPr>
            <p:spPr>
              <a:xfrm>
                <a:off x="-14650" y="5000278"/>
                <a:ext cx="9144000" cy="0"/>
              </a:xfrm>
              <a:prstGeom prst="line">
                <a:avLst/>
              </a:prstGeom>
              <a:ln w="3175">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cxnSp>
          <p:nvCxnSpPr>
            <p:cNvPr id="52" name="直接连接符 51"/>
            <p:cNvCxnSpPr/>
            <p:nvPr/>
          </p:nvCxnSpPr>
          <p:spPr>
            <a:xfrm>
              <a:off x="5493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53" name="直接连接符 52"/>
            <p:cNvCxnSpPr/>
            <p:nvPr/>
          </p:nvCxnSpPr>
          <p:spPr>
            <a:xfrm>
              <a:off x="5645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54" name="直接连接符 53"/>
            <p:cNvCxnSpPr/>
            <p:nvPr/>
          </p:nvCxnSpPr>
          <p:spPr>
            <a:xfrm>
              <a:off x="5797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55" name="直接连接符 54"/>
            <p:cNvCxnSpPr/>
            <p:nvPr/>
          </p:nvCxnSpPr>
          <p:spPr>
            <a:xfrm>
              <a:off x="5950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56" name="直接连接符 55"/>
            <p:cNvCxnSpPr/>
            <p:nvPr/>
          </p:nvCxnSpPr>
          <p:spPr>
            <a:xfrm>
              <a:off x="6102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57" name="直接连接符 56"/>
            <p:cNvCxnSpPr/>
            <p:nvPr/>
          </p:nvCxnSpPr>
          <p:spPr>
            <a:xfrm>
              <a:off x="6255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58" name="直接连接符 57"/>
            <p:cNvCxnSpPr/>
            <p:nvPr/>
          </p:nvCxnSpPr>
          <p:spPr>
            <a:xfrm>
              <a:off x="6407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59" name="直接连接符 58"/>
            <p:cNvCxnSpPr/>
            <p:nvPr/>
          </p:nvCxnSpPr>
          <p:spPr>
            <a:xfrm>
              <a:off x="6559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60" name="直接连接符 59"/>
            <p:cNvCxnSpPr/>
            <p:nvPr/>
          </p:nvCxnSpPr>
          <p:spPr>
            <a:xfrm>
              <a:off x="6712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61" name="直接连接符 60"/>
            <p:cNvCxnSpPr/>
            <p:nvPr/>
          </p:nvCxnSpPr>
          <p:spPr>
            <a:xfrm>
              <a:off x="6864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62" name="直接连接符 61"/>
            <p:cNvCxnSpPr/>
            <p:nvPr/>
          </p:nvCxnSpPr>
          <p:spPr>
            <a:xfrm>
              <a:off x="7017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63" name="直接连接符 62"/>
            <p:cNvCxnSpPr/>
            <p:nvPr/>
          </p:nvCxnSpPr>
          <p:spPr>
            <a:xfrm>
              <a:off x="7169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64" name="直接连接符 63"/>
            <p:cNvCxnSpPr/>
            <p:nvPr/>
          </p:nvCxnSpPr>
          <p:spPr>
            <a:xfrm>
              <a:off x="7321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65" name="直接连接符 64"/>
            <p:cNvCxnSpPr/>
            <p:nvPr/>
          </p:nvCxnSpPr>
          <p:spPr>
            <a:xfrm>
              <a:off x="7474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66" name="直接连接符 65"/>
            <p:cNvCxnSpPr/>
            <p:nvPr/>
          </p:nvCxnSpPr>
          <p:spPr>
            <a:xfrm>
              <a:off x="7626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67" name="直接连接符 66"/>
            <p:cNvCxnSpPr/>
            <p:nvPr/>
          </p:nvCxnSpPr>
          <p:spPr>
            <a:xfrm>
              <a:off x="7779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68" name="直接连接符 67"/>
            <p:cNvCxnSpPr/>
            <p:nvPr/>
          </p:nvCxnSpPr>
          <p:spPr>
            <a:xfrm>
              <a:off x="7931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69" name="直接连接符 68"/>
            <p:cNvCxnSpPr/>
            <p:nvPr/>
          </p:nvCxnSpPr>
          <p:spPr>
            <a:xfrm>
              <a:off x="8083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70" name="直接连接符 69"/>
            <p:cNvCxnSpPr/>
            <p:nvPr/>
          </p:nvCxnSpPr>
          <p:spPr>
            <a:xfrm>
              <a:off x="8236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71" name="直接连接符 70"/>
            <p:cNvCxnSpPr/>
            <p:nvPr/>
          </p:nvCxnSpPr>
          <p:spPr>
            <a:xfrm>
              <a:off x="8388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72" name="直接连接符 71"/>
            <p:cNvCxnSpPr/>
            <p:nvPr/>
          </p:nvCxnSpPr>
          <p:spPr>
            <a:xfrm>
              <a:off x="85411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73" name="直接连接符 72"/>
            <p:cNvCxnSpPr/>
            <p:nvPr/>
          </p:nvCxnSpPr>
          <p:spPr>
            <a:xfrm>
              <a:off x="86935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74" name="直接连接符 73"/>
            <p:cNvCxnSpPr/>
            <p:nvPr/>
          </p:nvCxnSpPr>
          <p:spPr>
            <a:xfrm>
              <a:off x="88459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75" name="直接连接符 74"/>
            <p:cNvCxnSpPr/>
            <p:nvPr/>
          </p:nvCxnSpPr>
          <p:spPr>
            <a:xfrm>
              <a:off x="89983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cxnSp>
          <p:nvCxnSpPr>
            <p:cNvPr id="76" name="直接连接符 75"/>
            <p:cNvCxnSpPr/>
            <p:nvPr/>
          </p:nvCxnSpPr>
          <p:spPr>
            <a:xfrm>
              <a:off x="9150749" y="-20538"/>
              <a:ext cx="0" cy="5143500"/>
            </a:xfrm>
            <a:prstGeom prst="line">
              <a:avLst/>
            </a:prstGeom>
            <a:ln w="3175"/>
          </p:spPr>
          <p:style>
            <a:lnRef idx="1">
              <a:schemeClr val="accent1"/>
            </a:lnRef>
            <a:fillRef idx="0">
              <a:schemeClr val="accent1"/>
            </a:fillRef>
            <a:effectRef idx="0">
              <a:schemeClr val="accent1"/>
            </a:effectRef>
            <a:fontRef idx="minor">
              <a:schemeClr val="tx1"/>
            </a:fontRef>
          </p:style>
        </p:cxnSp>
      </p:grpSp>
      <p:sp>
        <p:nvSpPr>
          <p:cNvPr id="10" name="等腰三角形 9"/>
          <p:cNvSpPr/>
          <p:nvPr/>
        </p:nvSpPr>
        <p:spPr>
          <a:xfrm flipH="1">
            <a:off x="7812360" y="346090"/>
            <a:ext cx="65420" cy="65420"/>
          </a:xfrm>
          <a:prstGeom prst="triangle">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cs typeface="Arial" panose="020B0604020202020204" pitchFamily="34" charset="0"/>
            </a:endParaRPr>
          </a:p>
        </p:txBody>
      </p:sp>
      <p:sp>
        <p:nvSpPr>
          <p:cNvPr id="122" name="矩形 121"/>
          <p:cNvSpPr/>
          <p:nvPr/>
        </p:nvSpPr>
        <p:spPr>
          <a:xfrm>
            <a:off x="296670" y="627534"/>
            <a:ext cx="3339226" cy="338554"/>
          </a:xfrm>
          <a:prstGeom prst="rect">
            <a:avLst/>
          </a:prstGeom>
          <a:ln>
            <a:noFill/>
          </a:ln>
        </p:spPr>
        <p:txBody>
          <a:bodyPr wrap="square">
            <a:spAutoFit/>
          </a:bodyPr>
          <a:lstStyle/>
          <a:p>
            <a:r>
              <a:rPr lang="en-US" altLang="zh-CN" sz="1600" dirty="0" smtClean="0">
                <a:solidFill>
                  <a:schemeClr val="accent5">
                    <a:lumMod val="60000"/>
                    <a:lumOff val="40000"/>
                  </a:schemeClr>
                </a:solidFill>
                <a:latin typeface="Arial" panose="020B0604020202020204" pitchFamily="34" charset="0"/>
                <a:ea typeface="微软雅黑" pitchFamily="34" charset="-122"/>
                <a:cs typeface="Arial" panose="020B0604020202020204" pitchFamily="34" charset="0"/>
              </a:rPr>
              <a:t>40+ Meetings &amp; Conferences</a:t>
            </a:r>
            <a:endParaRPr lang="zh-CN" altLang="en-US" sz="1600" dirty="0">
              <a:solidFill>
                <a:schemeClr val="accent5">
                  <a:lumMod val="60000"/>
                  <a:lumOff val="40000"/>
                </a:schemeClr>
              </a:solidFill>
              <a:latin typeface="Arial" panose="020B0604020202020204" pitchFamily="34" charset="0"/>
              <a:ea typeface="微软雅黑" pitchFamily="34" charset="-122"/>
              <a:cs typeface="Arial" panose="020B0604020202020204" pitchFamily="34" charset="0"/>
            </a:endParaRPr>
          </a:p>
        </p:txBody>
      </p:sp>
      <p:cxnSp>
        <p:nvCxnSpPr>
          <p:cNvPr id="120" name="直接连接符 119"/>
          <p:cNvCxnSpPr/>
          <p:nvPr/>
        </p:nvCxnSpPr>
        <p:spPr>
          <a:xfrm>
            <a:off x="368677" y="992000"/>
            <a:ext cx="2514621" cy="0"/>
          </a:xfrm>
          <a:prstGeom prst="line">
            <a:avLst/>
          </a:prstGeom>
          <a:ln w="76200" cmpd="thinThick">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24" name="椭圆 123"/>
          <p:cNvSpPr/>
          <p:nvPr/>
        </p:nvSpPr>
        <p:spPr>
          <a:xfrm>
            <a:off x="221521" y="476622"/>
            <a:ext cx="780256" cy="780256"/>
          </a:xfrm>
          <a:prstGeom prst="ellipse">
            <a:avLst/>
          </a:prstGeom>
          <a:noFill/>
          <a:ln w="31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cs typeface="Arial" panose="020B0604020202020204" pitchFamily="34" charset="0"/>
            </a:endParaRPr>
          </a:p>
        </p:txBody>
      </p:sp>
      <p:pic>
        <p:nvPicPr>
          <p:cNvPr id="127" name="Picture 2" descr="D:\MY WORK\FUNDAMENTAL\素材\LOGO2016镂空.png"/>
          <p:cNvPicPr>
            <a:picLocks noChangeAspect="1" noChangeArrowheads="1"/>
          </p:cNvPicPr>
          <p:nvPr/>
        </p:nvPicPr>
        <p:blipFill>
          <a:blip r:embed="rId2" cstate="print">
            <a:extLst>
              <a:ext uri="{BEBA8EAE-BF5A-486C-A8C5-ECC9F3942E4B}">
                <a14:imgProps xmlns:a14="http://schemas.microsoft.com/office/drawing/2010/main">
                  <a14:imgLayer r:embed="rId3">
                    <a14:imgEffect>
                      <a14:brightnessContrast bright="100000" contrast="100000"/>
                    </a14:imgEffect>
                  </a14:imgLayer>
                </a14:imgProps>
              </a:ext>
              <a:ext uri="{28A0092B-C50C-407E-A947-70E740481C1C}">
                <a14:useLocalDpi xmlns:a14="http://schemas.microsoft.com/office/drawing/2010/main" val="0"/>
              </a:ext>
            </a:extLst>
          </a:blip>
          <a:srcRect/>
          <a:stretch>
            <a:fillRect/>
          </a:stretch>
        </p:blipFill>
        <p:spPr bwMode="auto">
          <a:xfrm rot="5400000">
            <a:off x="3933672" y="3066063"/>
            <a:ext cx="3148134" cy="431317"/>
          </a:xfrm>
          <a:prstGeom prst="rect">
            <a:avLst/>
          </a:prstGeom>
          <a:noFill/>
          <a:extLst>
            <a:ext uri="{909E8E84-426E-40DD-AFC4-6F175D3DCCD1}">
              <a14:hiddenFill xmlns:a14="http://schemas.microsoft.com/office/drawing/2010/main">
                <a:solidFill>
                  <a:srgbClr val="FFFFFF"/>
                </a:solidFill>
              </a14:hiddenFill>
            </a:ext>
          </a:extLst>
        </p:spPr>
      </p:pic>
      <p:sp>
        <p:nvSpPr>
          <p:cNvPr id="128" name="矩形 127"/>
          <p:cNvSpPr/>
          <p:nvPr/>
        </p:nvSpPr>
        <p:spPr>
          <a:xfrm>
            <a:off x="6012160" y="1837556"/>
            <a:ext cx="2808312" cy="2606402"/>
          </a:xfrm>
          <a:prstGeom prst="rect">
            <a:avLst/>
          </a:prstGeom>
          <a:solidFill>
            <a:srgbClr val="0070C0"/>
          </a:solidFill>
        </p:spPr>
        <p:txBody>
          <a:bodyPr wrap="square">
            <a:noAutofit/>
          </a:bodyPr>
          <a:lstStyle/>
          <a:p>
            <a:pPr>
              <a:lnSpc>
                <a:spcPct val="150000"/>
              </a:lnSpc>
            </a:pPr>
            <a:r>
              <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rPr>
              <a:t>Conferences, meetings and forums are major parts of the CISIS Fair. CISIS Fair has </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developed a </a:t>
            </a:r>
            <a:r>
              <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rPr>
              <a:t>unique meeting and forum system, to </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 meet he </a:t>
            </a:r>
            <a:r>
              <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rPr>
              <a:t>needs of different </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clients from </a:t>
            </a:r>
            <a:r>
              <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rPr>
              <a:t>various business</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  </a:t>
            </a:r>
          </a:p>
          <a:p>
            <a:pPr>
              <a:lnSpc>
                <a:spcPct val="150000"/>
              </a:lnSpc>
            </a:pPr>
            <a:endPar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a:lnSpc>
                <a:spcPct val="150000"/>
              </a:lnSpc>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CISIS Fair’s meeting and forum system includes Summit Forum, Trends Forums, Application Forums, Technology Forums, and Business Events.  We develop 50 events, covering over 10 industries and technological topics including energy, health care, petro-chemistry, logistics, finance, big data, cloud computing, smart city, IoT, etc..</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p:txBody>
      </p:sp>
      <p:sp>
        <p:nvSpPr>
          <p:cNvPr id="131" name="矩形 130"/>
          <p:cNvSpPr/>
          <p:nvPr/>
        </p:nvSpPr>
        <p:spPr>
          <a:xfrm>
            <a:off x="792088" y="1350804"/>
            <a:ext cx="3779912" cy="738664"/>
          </a:xfrm>
          <a:prstGeom prst="rect">
            <a:avLst/>
          </a:prstGeom>
        </p:spPr>
        <p:txBody>
          <a:bodyPr wrap="square">
            <a:spAutoFit/>
          </a:bodyPr>
          <a:lstStyle/>
          <a:p>
            <a:pPr>
              <a:lnSpc>
                <a:spcPct val="150000"/>
              </a:lnSpc>
            </a:pPr>
            <a:r>
              <a:rPr lang="en-US" altLang="zh-CN" sz="1000" b="1"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The Summit Forum</a:t>
            </a:r>
            <a:endParaRPr lang="zh-CN" altLang="en-US" sz="1000" b="1" dirty="0" smtClean="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marL="228600" indent="-228600">
              <a:lnSpc>
                <a:spcPct val="150000"/>
              </a:lnSpc>
              <a:buFont typeface="+mj-lt"/>
              <a:buAutoNum type="arabicPeriod"/>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China International Software and Information Service Forum and Entrepreneurs’ Summit 2016…June 16</a:t>
            </a:r>
          </a:p>
        </p:txBody>
      </p:sp>
      <p:sp>
        <p:nvSpPr>
          <p:cNvPr id="132" name="矩形 131"/>
          <p:cNvSpPr/>
          <p:nvPr/>
        </p:nvSpPr>
        <p:spPr>
          <a:xfrm>
            <a:off x="792088" y="2142892"/>
            <a:ext cx="4355976" cy="2608406"/>
          </a:xfrm>
          <a:prstGeom prst="rect">
            <a:avLst/>
          </a:prstGeom>
        </p:spPr>
        <p:txBody>
          <a:bodyPr wrap="square">
            <a:spAutoFit/>
          </a:bodyPr>
          <a:lstStyle/>
          <a:p>
            <a:pPr>
              <a:lnSpc>
                <a:spcPct val="150000"/>
              </a:lnSpc>
            </a:pPr>
            <a:r>
              <a:rPr lang="en-US" altLang="zh-CN" sz="1000" b="1"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The Trends Forums</a:t>
            </a:r>
            <a:endParaRPr lang="zh-CN" altLang="en-US" sz="1000" b="1"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marL="228600" indent="-228600">
              <a:lnSpc>
                <a:spcPct val="150000"/>
              </a:lnSpc>
              <a:buFont typeface="+mj-lt"/>
              <a:buAutoNum type="arabicPeriod" startAt="2"/>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Smart Manufacturing and Application Summit 2016…June 16</a:t>
            </a:r>
          </a:p>
          <a:p>
            <a:pPr marL="228600" indent="-228600">
              <a:lnSpc>
                <a:spcPct val="150000"/>
              </a:lnSpc>
              <a:buFont typeface="+mj-lt"/>
              <a:buAutoNum type="arabicPeriod" startAt="2"/>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Excel IT Engineer Training Forum…June 16</a:t>
            </a:r>
          </a:p>
          <a:p>
            <a:pPr marL="228600" indent="-228600">
              <a:lnSpc>
                <a:spcPct val="150000"/>
              </a:lnSpc>
              <a:buFont typeface="+mj-lt"/>
              <a:buAutoNum type="arabicPeriod" startAt="2"/>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China Software and Information Service Policy and Trends Forum 2016…June 17</a:t>
            </a:r>
          </a:p>
          <a:p>
            <a:pPr marL="228600" indent="-228600">
              <a:lnSpc>
                <a:spcPct val="150000"/>
              </a:lnSpc>
              <a:buFont typeface="+mj-lt"/>
              <a:buAutoNum type="arabicPeriod" startAt="2"/>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China International Software and Information Service Outsourcing Annual Meeting 2016…June 17</a:t>
            </a:r>
          </a:p>
          <a:p>
            <a:pPr marL="228600" indent="-228600">
              <a:lnSpc>
                <a:spcPct val="150000"/>
              </a:lnSpc>
              <a:buFont typeface="+mj-lt"/>
              <a:buAutoNum type="arabicPeriod" startAt="2"/>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China (Dalian) Internet+ Start-up Summit 2016…June 17</a:t>
            </a:r>
            <a:endPar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marL="228600" indent="-228600">
              <a:lnSpc>
                <a:spcPct val="150000"/>
              </a:lnSpc>
              <a:buFont typeface="+mj-lt"/>
              <a:buAutoNum type="arabicPeriod" startAt="2"/>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International Capital Joint Meeting…June 18</a:t>
            </a:r>
            <a:endPar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marL="228600" indent="-228600">
              <a:lnSpc>
                <a:spcPct val="150000"/>
              </a:lnSpc>
              <a:buFont typeface="+mj-lt"/>
              <a:buAutoNum type="arabicPeriod" startAt="2"/>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China IT Project Management Forum 2016…June 18</a:t>
            </a:r>
          </a:p>
          <a:p>
            <a:pPr marL="228600" indent="-228600">
              <a:lnSpc>
                <a:spcPct val="150000"/>
              </a:lnSpc>
              <a:buFont typeface="+mj-lt"/>
              <a:buAutoNum type="arabicPeriod" startAt="2"/>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China Mobile Internet E-Commerce Conf</a:t>
            </a:r>
            <a:r>
              <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rPr>
              <a:t> </a:t>
            </a: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for Start-ups 2016…June 18</a:t>
            </a:r>
          </a:p>
          <a:p>
            <a:pPr marL="228600" indent="-228600">
              <a:lnSpc>
                <a:spcPct val="150000"/>
              </a:lnSpc>
              <a:buFont typeface="+mj-lt"/>
              <a:buAutoNum type="arabicPeriod" startAt="2"/>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China IP Protection Forum…June 18</a:t>
            </a:r>
            <a:endPar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p:txBody>
      </p:sp>
      <p:cxnSp>
        <p:nvCxnSpPr>
          <p:cNvPr id="133" name="直接连接符 132"/>
          <p:cNvCxnSpPr/>
          <p:nvPr/>
        </p:nvCxnSpPr>
        <p:spPr>
          <a:xfrm>
            <a:off x="336848" y="597402"/>
            <a:ext cx="1041501" cy="1038244"/>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37" name="组合 136"/>
          <p:cNvGrpSpPr/>
          <p:nvPr/>
        </p:nvGrpSpPr>
        <p:grpSpPr>
          <a:xfrm rot="18900000" flipV="1">
            <a:off x="7263631" y="4579885"/>
            <a:ext cx="305371" cy="304800"/>
            <a:chOff x="4283968" y="428278"/>
            <a:chExt cx="360040" cy="361142"/>
          </a:xfrm>
        </p:grpSpPr>
        <p:cxnSp>
          <p:nvCxnSpPr>
            <p:cNvPr id="138" name="直接连接符 137"/>
            <p:cNvCxnSpPr/>
            <p:nvPr/>
          </p:nvCxnSpPr>
          <p:spPr>
            <a:xfrm>
              <a:off x="4283968" y="428278"/>
              <a:ext cx="0" cy="361142"/>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9" name="直接连接符 138"/>
            <p:cNvCxnSpPr/>
            <p:nvPr/>
          </p:nvCxnSpPr>
          <p:spPr>
            <a:xfrm flipH="1">
              <a:off x="4283968" y="428278"/>
              <a:ext cx="360040" cy="0"/>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sp>
        <p:nvSpPr>
          <p:cNvPr id="111" name="TextBox 110"/>
          <p:cNvSpPr txBox="1"/>
          <p:nvPr/>
        </p:nvSpPr>
        <p:spPr>
          <a:xfrm>
            <a:off x="5940152" y="77892"/>
            <a:ext cx="2800767" cy="230832"/>
          </a:xfrm>
          <a:prstGeom prst="rect">
            <a:avLst/>
          </a:prstGeom>
          <a:solidFill>
            <a:srgbClr val="0070C0"/>
          </a:solidFill>
        </p:spPr>
        <p:txBody>
          <a:bodyPr wrap="none" rtlCol="0">
            <a:spAutoFit/>
          </a:bodyPr>
          <a:lstStyle/>
          <a:p>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about</a:t>
            </a:r>
            <a:r>
              <a:rPr lang="zh-CN" altLang="en-US"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a:t>
            </a:r>
            <a:r>
              <a:rPr lang="zh-CN" altLang="en-US" sz="900" b="1"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a:t>
            </a:r>
            <a:r>
              <a:rPr lang="en-US" altLang="zh-CN" sz="900" b="1"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contents</a:t>
            </a:r>
            <a:r>
              <a:rPr lang="zh-CN" altLang="en-US" sz="900"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exhibition </a:t>
            </a:r>
            <a:r>
              <a:rPr lang="zh-CN" altLang="en-US"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a:t>
            </a:r>
            <a:r>
              <a:rPr lang="en-US" altLang="zh-CN" sz="900" b="1" dirty="0" smtClean="0">
                <a:solidFill>
                  <a:schemeClr val="bg1"/>
                </a:solidFill>
                <a:latin typeface="Arial" panose="020B0604020202020204" pitchFamily="34" charset="0"/>
                <a:ea typeface="微软雅黑" pitchFamily="34" charset="-122"/>
                <a:cs typeface="Arial" panose="020B0604020202020204" pitchFamily="34" charset="0"/>
              </a:rPr>
              <a:t>forum</a:t>
            </a:r>
            <a:r>
              <a:rPr lang="zh-CN" altLang="en-US" sz="900"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publicity</a:t>
            </a:r>
            <a:endParaRPr lang="zh-CN" altLang="en-US" sz="900" dirty="0">
              <a:solidFill>
                <a:schemeClr val="tx2">
                  <a:lumMod val="60000"/>
                  <a:lumOff val="40000"/>
                </a:schemeClr>
              </a:solidFill>
              <a:latin typeface="Arial" panose="020B0604020202020204" pitchFamily="34" charset="0"/>
              <a:ea typeface="微软雅黑" pitchFamily="34" charset="-122"/>
              <a:cs typeface="Arial" panose="020B0604020202020204" pitchFamily="34" charset="0"/>
            </a:endParaRPr>
          </a:p>
        </p:txBody>
      </p:sp>
    </p:spTree>
    <p:extLst>
      <p:ext uri="{BB962C8B-B14F-4D97-AF65-F5344CB8AC3E}">
        <p14:creationId xmlns:p14="http://schemas.microsoft.com/office/powerpoint/2010/main" val="9129068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0" name="直接连接符 119"/>
          <p:cNvCxnSpPr/>
          <p:nvPr/>
        </p:nvCxnSpPr>
        <p:spPr>
          <a:xfrm>
            <a:off x="368677" y="992000"/>
            <a:ext cx="2514621" cy="0"/>
          </a:xfrm>
          <a:prstGeom prst="line">
            <a:avLst/>
          </a:prstGeom>
          <a:ln w="76200" cmpd="thinThick">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24" name="椭圆 123"/>
          <p:cNvSpPr/>
          <p:nvPr/>
        </p:nvSpPr>
        <p:spPr>
          <a:xfrm>
            <a:off x="221521" y="476622"/>
            <a:ext cx="780256" cy="780256"/>
          </a:xfrm>
          <a:prstGeom prst="ellipse">
            <a:avLst/>
          </a:prstGeom>
          <a:noFill/>
          <a:ln w="31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cs typeface="Arial" panose="020B0604020202020204" pitchFamily="34" charset="0"/>
            </a:endParaRPr>
          </a:p>
        </p:txBody>
      </p:sp>
      <p:sp>
        <p:nvSpPr>
          <p:cNvPr id="112" name="矩形 111"/>
          <p:cNvSpPr/>
          <p:nvPr/>
        </p:nvSpPr>
        <p:spPr>
          <a:xfrm>
            <a:off x="659522" y="1347614"/>
            <a:ext cx="3840470" cy="2192908"/>
          </a:xfrm>
          <a:prstGeom prst="rect">
            <a:avLst/>
          </a:prstGeom>
        </p:spPr>
        <p:txBody>
          <a:bodyPr wrap="square">
            <a:spAutoFit/>
          </a:bodyPr>
          <a:lstStyle/>
          <a:p>
            <a:pPr>
              <a:lnSpc>
                <a:spcPct val="150000"/>
              </a:lnSpc>
            </a:pPr>
            <a:r>
              <a:rPr lang="en-US" altLang="zh-CN" sz="1000" b="1"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Application Forums</a:t>
            </a:r>
            <a:endParaRPr lang="zh-CN" altLang="en-US" sz="1000" b="1"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marL="228600" indent="-228600">
              <a:lnSpc>
                <a:spcPct val="150000"/>
              </a:lnSpc>
              <a:buFont typeface="+mj-lt"/>
              <a:buAutoNum type="arabicPeriod" startAt="11"/>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Heat Supply Technology and Information Management Forum…June 16-17</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marL="228600" indent="-228600">
              <a:lnSpc>
                <a:spcPct val="150000"/>
              </a:lnSpc>
              <a:buFont typeface="+mj-lt"/>
              <a:buAutoNum type="arabicPeriod" startAt="11"/>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Internet+ Agriculture Forum…June 16</a:t>
            </a:r>
          </a:p>
          <a:p>
            <a:pPr marL="228600" indent="-228600">
              <a:lnSpc>
                <a:spcPct val="150000"/>
              </a:lnSpc>
              <a:buFont typeface="+mj-lt"/>
              <a:buAutoNum type="arabicPeriod" startAt="11"/>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SME Information Application Forum, June 16</a:t>
            </a:r>
          </a:p>
          <a:p>
            <a:pPr marL="228600" indent="-228600">
              <a:lnSpc>
                <a:spcPct val="150000"/>
              </a:lnSpc>
              <a:buFont typeface="+mj-lt"/>
              <a:buAutoNum type="arabicPeriod" startAt="11"/>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Finance Information Application Forum…June 17</a:t>
            </a:r>
            <a:endPar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marL="228600" indent="-228600">
              <a:lnSpc>
                <a:spcPct val="150000"/>
              </a:lnSpc>
              <a:buFont typeface="+mj-lt"/>
              <a:buAutoNum type="arabicPeriod" startAt="11"/>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Internet+ Finance Forum…June 17</a:t>
            </a:r>
            <a:endPar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marL="228600" indent="-228600">
              <a:lnSpc>
                <a:spcPct val="150000"/>
              </a:lnSpc>
              <a:buFont typeface="+mj-lt"/>
              <a:buAutoNum type="arabicPeriod" startAt="11"/>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Cross Country E-Commerce Summit…June 16</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marL="228600" indent="-228600">
              <a:lnSpc>
                <a:spcPct val="150000"/>
              </a:lnSpc>
              <a:buFont typeface="+mj-lt"/>
              <a:buAutoNum type="arabicPeriod" startAt="11"/>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Medical Information Application Forum 2016…June 17</a:t>
            </a:r>
            <a:endPar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marL="228600" indent="-228600">
              <a:lnSpc>
                <a:spcPct val="150000"/>
              </a:lnSpc>
              <a:buFont typeface="+mj-lt"/>
              <a:buAutoNum type="arabicPeriod" startAt="11"/>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Internet+ Big Health Forum…June 19</a:t>
            </a:r>
            <a:endPar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p:txBody>
      </p:sp>
      <p:sp>
        <p:nvSpPr>
          <p:cNvPr id="16" name="矩形 15"/>
          <p:cNvSpPr/>
          <p:nvPr/>
        </p:nvSpPr>
        <p:spPr>
          <a:xfrm>
            <a:off x="4427984" y="1347614"/>
            <a:ext cx="4193704" cy="1985159"/>
          </a:xfrm>
          <a:prstGeom prst="rect">
            <a:avLst/>
          </a:prstGeom>
        </p:spPr>
        <p:txBody>
          <a:bodyPr wrap="square">
            <a:spAutoFit/>
          </a:bodyPr>
          <a:lstStyle/>
          <a:p>
            <a:pPr>
              <a:lnSpc>
                <a:spcPct val="150000"/>
              </a:lnSpc>
            </a:pPr>
            <a:r>
              <a:rPr lang="en-US" altLang="zh-CN" sz="1000" b="1"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Technology Forums</a:t>
            </a:r>
            <a:endParaRPr lang="zh-CN" altLang="en-US" sz="1000" b="1"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marL="228600" indent="-228600">
              <a:lnSpc>
                <a:spcPct val="150000"/>
              </a:lnSpc>
              <a:buFont typeface="+mj-lt"/>
              <a:buAutoNum type="arabicPeriod" startAt="19"/>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Mobile Internet Golden Finger Award Forum and Smart Device Road Show for Start-ups 2016…June 16</a:t>
            </a:r>
            <a:endPar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marL="228600" indent="-228600">
              <a:lnSpc>
                <a:spcPct val="150000"/>
              </a:lnSpc>
              <a:buFont typeface="+mj-lt"/>
              <a:buAutoNum type="arabicPeriod" startAt="19"/>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Corporate Service Innovation Forum 2016…June 17</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marL="228600" indent="-228600">
              <a:lnSpc>
                <a:spcPct val="150000"/>
              </a:lnSpc>
              <a:buFont typeface="+mj-lt"/>
              <a:buAutoNum type="arabicPeriod" startAt="19"/>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Huawei Tech Forum…June 17</a:t>
            </a:r>
            <a:endPar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marL="228600" indent="-228600">
              <a:lnSpc>
                <a:spcPct val="150000"/>
              </a:lnSpc>
              <a:buFont typeface="+mj-lt"/>
              <a:buAutoNum type="arabicPeriod" startAt="19"/>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SaaS Development and Application Forum 2016 …June 18</a:t>
            </a:r>
            <a:endPar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marL="228600" indent="-228600">
              <a:lnSpc>
                <a:spcPct val="150000"/>
              </a:lnSpc>
              <a:buFont typeface="+mj-lt"/>
              <a:buAutoNum type="arabicPeriod" startAt="19"/>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International Digital Publishing and New Media Forum…June 18</a:t>
            </a:r>
          </a:p>
          <a:p>
            <a:pPr marL="228600" indent="-228600">
              <a:lnSpc>
                <a:spcPct val="150000"/>
              </a:lnSpc>
              <a:buFont typeface="+mj-lt"/>
              <a:buAutoNum type="arabicPeriod" startAt="19"/>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Internet+ &amp; 3-Dementional Innovative Eco Forum…June 18</a:t>
            </a:r>
            <a:endPar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marL="228600" indent="-228600">
              <a:lnSpc>
                <a:spcPct val="150000"/>
              </a:lnSpc>
              <a:buFont typeface="+mj-lt"/>
              <a:buAutoNum type="arabicPeriod" startAt="19"/>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Mobile Commerce Start-up Forum…June 18</a:t>
            </a:r>
            <a:endPar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p:txBody>
      </p:sp>
      <p:cxnSp>
        <p:nvCxnSpPr>
          <p:cNvPr id="17" name="直接连接符 16"/>
          <p:cNvCxnSpPr/>
          <p:nvPr/>
        </p:nvCxnSpPr>
        <p:spPr>
          <a:xfrm>
            <a:off x="336848" y="597402"/>
            <a:ext cx="1041501" cy="1038244"/>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8" name="组合 17"/>
          <p:cNvGrpSpPr/>
          <p:nvPr/>
        </p:nvGrpSpPr>
        <p:grpSpPr>
          <a:xfrm rot="13500000" flipV="1">
            <a:off x="8452058" y="2419350"/>
            <a:ext cx="305371" cy="304800"/>
            <a:chOff x="4283968" y="428278"/>
            <a:chExt cx="360040" cy="361142"/>
          </a:xfrm>
        </p:grpSpPr>
        <p:cxnSp>
          <p:nvCxnSpPr>
            <p:cNvPr id="19" name="直接连接符 18"/>
            <p:cNvCxnSpPr/>
            <p:nvPr/>
          </p:nvCxnSpPr>
          <p:spPr>
            <a:xfrm>
              <a:off x="4283968" y="428278"/>
              <a:ext cx="0" cy="361142"/>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flipH="1">
              <a:off x="4283968" y="428278"/>
              <a:ext cx="360040" cy="0"/>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21" name="组合 20"/>
          <p:cNvGrpSpPr/>
          <p:nvPr/>
        </p:nvGrpSpPr>
        <p:grpSpPr>
          <a:xfrm rot="8100000" flipH="1" flipV="1">
            <a:off x="387162" y="2419350"/>
            <a:ext cx="305371" cy="304800"/>
            <a:chOff x="4283968" y="428278"/>
            <a:chExt cx="360040" cy="361142"/>
          </a:xfrm>
        </p:grpSpPr>
        <p:cxnSp>
          <p:nvCxnSpPr>
            <p:cNvPr id="22" name="直接连接符 21"/>
            <p:cNvCxnSpPr/>
            <p:nvPr/>
          </p:nvCxnSpPr>
          <p:spPr>
            <a:xfrm>
              <a:off x="4283968" y="428278"/>
              <a:ext cx="0" cy="361142"/>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flipH="1">
              <a:off x="4283968" y="428278"/>
              <a:ext cx="360040" cy="0"/>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sp>
        <p:nvSpPr>
          <p:cNvPr id="24" name="矩形 23"/>
          <p:cNvSpPr/>
          <p:nvPr/>
        </p:nvSpPr>
        <p:spPr>
          <a:xfrm>
            <a:off x="296670" y="627534"/>
            <a:ext cx="3555250" cy="338554"/>
          </a:xfrm>
          <a:prstGeom prst="rect">
            <a:avLst/>
          </a:prstGeom>
          <a:ln>
            <a:noFill/>
          </a:ln>
        </p:spPr>
        <p:txBody>
          <a:bodyPr wrap="square">
            <a:spAutoFit/>
          </a:bodyPr>
          <a:lstStyle/>
          <a:p>
            <a:r>
              <a:rPr lang="en-US" altLang="zh-CN" sz="1600" dirty="0" smtClean="0">
                <a:solidFill>
                  <a:schemeClr val="accent5">
                    <a:lumMod val="60000"/>
                    <a:lumOff val="40000"/>
                  </a:schemeClr>
                </a:solidFill>
                <a:latin typeface="Arial" panose="020B0604020202020204" pitchFamily="34" charset="0"/>
                <a:ea typeface="微软雅黑" pitchFamily="34" charset="-122"/>
                <a:cs typeface="Arial" panose="020B0604020202020204" pitchFamily="34" charset="0"/>
              </a:rPr>
              <a:t>40+ Meetings &amp; Conferences</a:t>
            </a:r>
            <a:endParaRPr lang="zh-CN" altLang="en-US" sz="1600" dirty="0">
              <a:solidFill>
                <a:schemeClr val="accent5">
                  <a:lumMod val="60000"/>
                  <a:lumOff val="40000"/>
                </a:schemeClr>
              </a:solidFill>
              <a:latin typeface="Arial" panose="020B0604020202020204" pitchFamily="34" charset="0"/>
              <a:ea typeface="微软雅黑" pitchFamily="34" charset="-122"/>
              <a:cs typeface="Arial" panose="020B0604020202020204" pitchFamily="34" charset="0"/>
            </a:endParaRPr>
          </a:p>
        </p:txBody>
      </p:sp>
      <p:sp>
        <p:nvSpPr>
          <p:cNvPr id="25" name="等腰三角形 24"/>
          <p:cNvSpPr/>
          <p:nvPr/>
        </p:nvSpPr>
        <p:spPr>
          <a:xfrm flipH="1">
            <a:off x="7812360" y="346090"/>
            <a:ext cx="65420" cy="65420"/>
          </a:xfrm>
          <a:prstGeom prst="triangle">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cs typeface="Arial" panose="020B0604020202020204" pitchFamily="34" charset="0"/>
            </a:endParaRPr>
          </a:p>
        </p:txBody>
      </p:sp>
      <p:sp>
        <p:nvSpPr>
          <p:cNvPr id="26" name="TextBox 25"/>
          <p:cNvSpPr txBox="1"/>
          <p:nvPr/>
        </p:nvSpPr>
        <p:spPr>
          <a:xfrm>
            <a:off x="5940152" y="77892"/>
            <a:ext cx="2800767" cy="230832"/>
          </a:xfrm>
          <a:prstGeom prst="rect">
            <a:avLst/>
          </a:prstGeom>
          <a:solidFill>
            <a:srgbClr val="0070C0"/>
          </a:solidFill>
        </p:spPr>
        <p:txBody>
          <a:bodyPr wrap="none" rtlCol="0">
            <a:spAutoFit/>
          </a:bodyPr>
          <a:lstStyle/>
          <a:p>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about</a:t>
            </a:r>
            <a:r>
              <a:rPr lang="zh-CN" altLang="en-US"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a:t>
            </a:r>
            <a:r>
              <a:rPr lang="zh-CN" altLang="en-US" sz="900" b="1"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a:t>
            </a:r>
            <a:r>
              <a:rPr lang="en-US" altLang="zh-CN" sz="900" b="1"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contents</a:t>
            </a:r>
            <a:r>
              <a:rPr lang="zh-CN" altLang="en-US" sz="900"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exhibition </a:t>
            </a:r>
            <a:r>
              <a:rPr lang="zh-CN" altLang="en-US"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a:t>
            </a:r>
            <a:r>
              <a:rPr lang="en-US" altLang="zh-CN" sz="900" b="1" dirty="0" smtClean="0">
                <a:solidFill>
                  <a:schemeClr val="bg1"/>
                </a:solidFill>
                <a:latin typeface="Arial" panose="020B0604020202020204" pitchFamily="34" charset="0"/>
                <a:ea typeface="微软雅黑" pitchFamily="34" charset="-122"/>
                <a:cs typeface="Arial" panose="020B0604020202020204" pitchFamily="34" charset="0"/>
              </a:rPr>
              <a:t>forum</a:t>
            </a:r>
            <a:r>
              <a:rPr lang="zh-CN" altLang="en-US" sz="900"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publicity</a:t>
            </a:r>
            <a:endParaRPr lang="zh-CN" altLang="en-US" sz="900" dirty="0">
              <a:solidFill>
                <a:schemeClr val="tx2">
                  <a:lumMod val="60000"/>
                  <a:lumOff val="40000"/>
                </a:schemeClr>
              </a:solidFill>
              <a:latin typeface="Arial" panose="020B0604020202020204" pitchFamily="34" charset="0"/>
              <a:ea typeface="微软雅黑" pitchFamily="34" charset="-122"/>
              <a:cs typeface="Arial" panose="020B0604020202020204" pitchFamily="34" charset="0"/>
            </a:endParaRPr>
          </a:p>
        </p:txBody>
      </p:sp>
    </p:spTree>
    <p:extLst>
      <p:ext uri="{BB962C8B-B14F-4D97-AF65-F5344CB8AC3E}">
        <p14:creationId xmlns:p14="http://schemas.microsoft.com/office/powerpoint/2010/main" val="40114845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椭圆 123"/>
          <p:cNvSpPr/>
          <p:nvPr/>
        </p:nvSpPr>
        <p:spPr>
          <a:xfrm>
            <a:off x="221521" y="476622"/>
            <a:ext cx="780256" cy="780256"/>
          </a:xfrm>
          <a:prstGeom prst="ellipse">
            <a:avLst/>
          </a:prstGeom>
          <a:noFill/>
          <a:ln w="31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cs typeface="Arial" panose="020B0604020202020204" pitchFamily="34" charset="0"/>
            </a:endParaRPr>
          </a:p>
        </p:txBody>
      </p:sp>
      <p:sp>
        <p:nvSpPr>
          <p:cNvPr id="114" name="矩形 113"/>
          <p:cNvSpPr/>
          <p:nvPr/>
        </p:nvSpPr>
        <p:spPr>
          <a:xfrm>
            <a:off x="539552" y="1347614"/>
            <a:ext cx="4032448" cy="2816156"/>
          </a:xfrm>
          <a:prstGeom prst="rect">
            <a:avLst/>
          </a:prstGeom>
        </p:spPr>
        <p:txBody>
          <a:bodyPr wrap="square">
            <a:spAutoFit/>
          </a:bodyPr>
          <a:lstStyle/>
          <a:p>
            <a:pPr>
              <a:lnSpc>
                <a:spcPct val="150000"/>
              </a:lnSpc>
            </a:pPr>
            <a:r>
              <a:rPr lang="en-US" altLang="zh-CN" sz="1000" b="1"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Business Events</a:t>
            </a:r>
            <a:endParaRPr lang="zh-CN" altLang="en-US" sz="1000" b="1"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marL="228600" indent="-228600">
              <a:lnSpc>
                <a:spcPct val="150000"/>
              </a:lnSpc>
              <a:buFont typeface="+mj-lt"/>
              <a:buAutoNum type="arabicPeriod" startAt="26"/>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CISIS Fair Reception Dinner…June 15</a:t>
            </a:r>
            <a:endPar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marL="228600" indent="-228600">
              <a:lnSpc>
                <a:spcPct val="150000"/>
              </a:lnSpc>
              <a:buFont typeface="+mj-lt"/>
              <a:buAutoNum type="arabicPeriod" startAt="26"/>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China Software and Information Service Annual Award Ceremony 2016…June 16</a:t>
            </a:r>
          </a:p>
          <a:p>
            <a:pPr marL="228600" indent="-228600">
              <a:lnSpc>
                <a:spcPct val="150000"/>
              </a:lnSpc>
              <a:buFont typeface="+mj-lt"/>
              <a:buAutoNum type="arabicPeriod" startAt="26"/>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Project Contract Signing Ceremony…June 16</a:t>
            </a:r>
          </a:p>
          <a:p>
            <a:pPr marL="228600" indent="-228600">
              <a:lnSpc>
                <a:spcPct val="150000"/>
              </a:lnSpc>
              <a:buFont typeface="+mj-lt"/>
              <a:buAutoNum type="arabicPeriod" startAt="26"/>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China Software Distributor Annual Meeting 2016…June 16</a:t>
            </a:r>
            <a:endPar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marL="228600" indent="-228600">
              <a:lnSpc>
                <a:spcPct val="150000"/>
              </a:lnSpc>
              <a:buFont typeface="+mj-lt"/>
              <a:buAutoNum type="arabicPeriod" startAt="26"/>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Smart City Forum for Shenzhen, Hong Kong, Macau, and Taiwan…June 16</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marL="228600" indent="-228600">
              <a:lnSpc>
                <a:spcPct val="150000"/>
              </a:lnSpc>
              <a:buFont typeface="+mj-lt"/>
              <a:buAutoNum type="arabicPeriod" startAt="26"/>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Sino-Russia IT Collaboration Seminar and Network Meeting…June 16</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marL="228600" indent="-228600">
              <a:lnSpc>
                <a:spcPct val="150000"/>
              </a:lnSpc>
              <a:buFont typeface="+mj-lt"/>
              <a:buAutoNum type="arabicPeriod" startAt="26"/>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Sino-Canada IT Collaboration Seminar…June 17</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marL="228600" indent="-228600">
              <a:lnSpc>
                <a:spcPct val="150000"/>
              </a:lnSpc>
              <a:buFont typeface="+mj-lt"/>
              <a:buAutoNum type="arabicPeriod" startAt="26"/>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Sino-Korea High-Tech Company Network Meeting…June 17</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marL="228600" indent="-228600">
              <a:lnSpc>
                <a:spcPct val="150000"/>
              </a:lnSpc>
              <a:buFont typeface="+mj-lt"/>
              <a:buAutoNum type="arabicPeriod" startAt="26"/>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Overseas High-Tech Project Owner Network Meeting…June 17</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marL="228600" indent="-228600">
              <a:lnSpc>
                <a:spcPct val="150000"/>
              </a:lnSpc>
              <a:buFont typeface="+mj-lt"/>
              <a:buAutoNum type="arabicPeriod" startAt="26"/>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Manufacturing Information Application Network Meeting…June 17</a:t>
            </a:r>
            <a:endPar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p:txBody>
      </p:sp>
      <p:grpSp>
        <p:nvGrpSpPr>
          <p:cNvPr id="4" name="组合 3"/>
          <p:cNvGrpSpPr/>
          <p:nvPr/>
        </p:nvGrpSpPr>
        <p:grpSpPr>
          <a:xfrm>
            <a:off x="336848" y="597402"/>
            <a:ext cx="2546450" cy="1038244"/>
            <a:chOff x="336848" y="597402"/>
            <a:chExt cx="2546450" cy="1038244"/>
          </a:xfrm>
        </p:grpSpPr>
        <p:cxnSp>
          <p:nvCxnSpPr>
            <p:cNvPr id="120" name="直接连接符 119"/>
            <p:cNvCxnSpPr/>
            <p:nvPr/>
          </p:nvCxnSpPr>
          <p:spPr>
            <a:xfrm>
              <a:off x="368677" y="992000"/>
              <a:ext cx="2514621" cy="0"/>
            </a:xfrm>
            <a:prstGeom prst="line">
              <a:avLst/>
            </a:prstGeom>
            <a:ln w="76200" cmpd="thinThick">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6" name="直接连接符 185"/>
            <p:cNvCxnSpPr/>
            <p:nvPr/>
          </p:nvCxnSpPr>
          <p:spPr>
            <a:xfrm>
              <a:off x="336848" y="597402"/>
              <a:ext cx="1041501" cy="1038244"/>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grpSp>
        <p:nvGrpSpPr>
          <p:cNvPr id="187" name="组合 186"/>
          <p:cNvGrpSpPr/>
          <p:nvPr/>
        </p:nvGrpSpPr>
        <p:grpSpPr>
          <a:xfrm rot="8100000" flipH="1" flipV="1">
            <a:off x="387162" y="2419350"/>
            <a:ext cx="305371" cy="304800"/>
            <a:chOff x="4283968" y="428278"/>
            <a:chExt cx="360040" cy="361142"/>
          </a:xfrm>
        </p:grpSpPr>
        <p:cxnSp>
          <p:nvCxnSpPr>
            <p:cNvPr id="188" name="直接连接符 187"/>
            <p:cNvCxnSpPr/>
            <p:nvPr/>
          </p:nvCxnSpPr>
          <p:spPr>
            <a:xfrm>
              <a:off x="4283968" y="428278"/>
              <a:ext cx="0" cy="361142"/>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9" name="直接连接符 188"/>
            <p:cNvCxnSpPr/>
            <p:nvPr/>
          </p:nvCxnSpPr>
          <p:spPr>
            <a:xfrm flipH="1">
              <a:off x="4283968" y="428278"/>
              <a:ext cx="360040" cy="0"/>
            </a:xfrm>
            <a:prstGeom prst="line">
              <a:avLst/>
            </a:prstGeom>
            <a:ln w="317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grpSp>
      <p:sp>
        <p:nvSpPr>
          <p:cNvPr id="78" name="矩形 77"/>
          <p:cNvSpPr/>
          <p:nvPr/>
        </p:nvSpPr>
        <p:spPr>
          <a:xfrm>
            <a:off x="5292080" y="1367646"/>
            <a:ext cx="3384376" cy="1985159"/>
          </a:xfrm>
          <a:prstGeom prst="rect">
            <a:avLst/>
          </a:prstGeom>
        </p:spPr>
        <p:txBody>
          <a:bodyPr wrap="square">
            <a:spAutoFit/>
          </a:bodyPr>
          <a:lstStyle/>
          <a:p>
            <a:pPr marL="228600" indent="-228600">
              <a:lnSpc>
                <a:spcPct val="150000"/>
              </a:lnSpc>
              <a:buFont typeface="+mj-lt"/>
              <a:buAutoNum type="arabicPeriod" startAt="10"/>
            </a:pPr>
            <a:endParaRPr lang="zh-CN" altLang="en-US" sz="1000" b="1"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marL="228600" indent="-228600">
              <a:lnSpc>
                <a:spcPct val="150000"/>
              </a:lnSpc>
              <a:buFont typeface="+mj-lt"/>
              <a:buAutoNum type="arabicPeriod" startAt="36"/>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Innovative Inter-Active Project Road Show…June 17-18</a:t>
            </a:r>
          </a:p>
          <a:p>
            <a:pPr marL="228600" indent="-228600">
              <a:lnSpc>
                <a:spcPct val="150000"/>
              </a:lnSpc>
              <a:buFont typeface="+mj-lt"/>
              <a:buAutoNum type="arabicPeriod" startAt="36"/>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Gala Dinner for Entrepreneurs…June 17</a:t>
            </a:r>
            <a:endPar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marL="228600" indent="-228600">
              <a:lnSpc>
                <a:spcPct val="150000"/>
              </a:lnSpc>
              <a:buFont typeface="+mj-lt"/>
              <a:buAutoNum type="arabicPeriod" startAt="36"/>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Dalian IT Tour…June 17</a:t>
            </a:r>
            <a:endParaRPr lang="zh-CN" altLang="en-US"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marL="228600" indent="-228600">
              <a:lnSpc>
                <a:spcPct val="150000"/>
              </a:lnSpc>
              <a:buFont typeface="+mj-lt"/>
              <a:buAutoNum type="arabicPeriod" startAt="36"/>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Xishanju E-Game Global Tournament…June 16-19</a:t>
            </a:r>
            <a:endPar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marL="228600" indent="-228600">
              <a:lnSpc>
                <a:spcPct val="150000"/>
              </a:lnSpc>
              <a:buFont typeface="+mj-lt"/>
              <a:buAutoNum type="arabicPeriod" startAt="36"/>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National Olympic Game for Youngster Education Robot Trial in North Region…June 18</a:t>
            </a:r>
            <a:endPar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a:p>
            <a:pPr marL="228600" indent="-228600">
              <a:lnSpc>
                <a:spcPct val="150000"/>
              </a:lnSpc>
              <a:buFont typeface="+mj-lt"/>
              <a:buAutoNum type="arabicPeriod" startAt="36"/>
            </a:pPr>
            <a:r>
              <a:rPr lang="en-US" altLang="zh-CN" sz="900" dirty="0" smtClean="0">
                <a:solidFill>
                  <a:schemeClr val="bg1"/>
                </a:solidFill>
                <a:latin typeface="Arial" panose="020B0604020202020204" pitchFamily="34" charset="0"/>
                <a:ea typeface="微软雅黑" panose="020B0503020204020204" pitchFamily="34" charset="-122"/>
                <a:cs typeface="Arial" panose="020B0604020202020204" pitchFamily="34" charset="0"/>
              </a:rPr>
              <a:t>Dalian China International IT Talent Fair, Summer Chapter…June 19</a:t>
            </a:r>
            <a:endParaRPr lang="en-US" altLang="zh-CN" sz="900" dirty="0">
              <a:solidFill>
                <a:schemeClr val="bg1"/>
              </a:solidFill>
              <a:latin typeface="Arial" panose="020B0604020202020204" pitchFamily="34" charset="0"/>
              <a:ea typeface="微软雅黑" panose="020B0503020204020204" pitchFamily="34" charset="-122"/>
              <a:cs typeface="Arial" panose="020B0604020202020204" pitchFamily="34" charset="0"/>
            </a:endParaRPr>
          </a:p>
        </p:txBody>
      </p:sp>
      <p:sp>
        <p:nvSpPr>
          <p:cNvPr id="17" name="矩形 16"/>
          <p:cNvSpPr/>
          <p:nvPr/>
        </p:nvSpPr>
        <p:spPr>
          <a:xfrm>
            <a:off x="296670" y="627534"/>
            <a:ext cx="3555250" cy="338554"/>
          </a:xfrm>
          <a:prstGeom prst="rect">
            <a:avLst/>
          </a:prstGeom>
          <a:ln>
            <a:noFill/>
          </a:ln>
        </p:spPr>
        <p:txBody>
          <a:bodyPr wrap="square">
            <a:spAutoFit/>
          </a:bodyPr>
          <a:lstStyle/>
          <a:p>
            <a:r>
              <a:rPr lang="en-US" altLang="zh-CN" sz="1600" dirty="0" smtClean="0">
                <a:solidFill>
                  <a:schemeClr val="accent5">
                    <a:lumMod val="60000"/>
                    <a:lumOff val="40000"/>
                  </a:schemeClr>
                </a:solidFill>
                <a:latin typeface="Arial" panose="020B0604020202020204" pitchFamily="34" charset="0"/>
                <a:ea typeface="微软雅黑" pitchFamily="34" charset="-122"/>
                <a:cs typeface="Arial" panose="020B0604020202020204" pitchFamily="34" charset="0"/>
              </a:rPr>
              <a:t>40+ Meetings &amp; Conferences</a:t>
            </a:r>
            <a:endParaRPr lang="zh-CN" altLang="en-US" sz="1600" dirty="0">
              <a:solidFill>
                <a:schemeClr val="accent5">
                  <a:lumMod val="60000"/>
                  <a:lumOff val="40000"/>
                </a:schemeClr>
              </a:solidFill>
              <a:latin typeface="Arial" panose="020B0604020202020204" pitchFamily="34" charset="0"/>
              <a:ea typeface="微软雅黑" pitchFamily="34" charset="-122"/>
              <a:cs typeface="Arial" panose="020B0604020202020204" pitchFamily="34" charset="0"/>
            </a:endParaRPr>
          </a:p>
        </p:txBody>
      </p:sp>
      <p:sp>
        <p:nvSpPr>
          <p:cNvPr id="18" name="等腰三角形 17"/>
          <p:cNvSpPr/>
          <p:nvPr/>
        </p:nvSpPr>
        <p:spPr>
          <a:xfrm flipH="1">
            <a:off x="7812360" y="346090"/>
            <a:ext cx="65420" cy="65420"/>
          </a:xfrm>
          <a:prstGeom prst="triangle">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pitchFamily="34" charset="0"/>
              <a:cs typeface="Arial" panose="020B0604020202020204" pitchFamily="34" charset="0"/>
            </a:endParaRPr>
          </a:p>
        </p:txBody>
      </p:sp>
      <p:sp>
        <p:nvSpPr>
          <p:cNvPr id="19" name="TextBox 18"/>
          <p:cNvSpPr txBox="1"/>
          <p:nvPr/>
        </p:nvSpPr>
        <p:spPr>
          <a:xfrm>
            <a:off x="5940152" y="77892"/>
            <a:ext cx="2800767" cy="230832"/>
          </a:xfrm>
          <a:prstGeom prst="rect">
            <a:avLst/>
          </a:prstGeom>
          <a:solidFill>
            <a:srgbClr val="0070C0"/>
          </a:solidFill>
        </p:spPr>
        <p:txBody>
          <a:bodyPr wrap="none" rtlCol="0">
            <a:spAutoFit/>
          </a:bodyPr>
          <a:lstStyle/>
          <a:p>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about</a:t>
            </a:r>
            <a:r>
              <a:rPr lang="zh-CN" altLang="en-US"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a:t>
            </a:r>
            <a:r>
              <a:rPr lang="zh-CN" altLang="en-US" sz="900" b="1"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a:t>
            </a:r>
            <a:r>
              <a:rPr lang="en-US" altLang="zh-CN" sz="900" b="1"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contents</a:t>
            </a:r>
            <a:r>
              <a:rPr lang="zh-CN" altLang="en-US" sz="900"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exhibition </a:t>
            </a:r>
            <a:r>
              <a:rPr lang="zh-CN" altLang="en-US"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  </a:t>
            </a:r>
            <a:r>
              <a:rPr lang="en-US" altLang="zh-CN" sz="900" b="1" dirty="0" smtClean="0">
                <a:solidFill>
                  <a:schemeClr val="bg1"/>
                </a:solidFill>
                <a:latin typeface="Arial" panose="020B0604020202020204" pitchFamily="34" charset="0"/>
                <a:ea typeface="微软雅黑" pitchFamily="34" charset="-122"/>
                <a:cs typeface="Arial" panose="020B0604020202020204" pitchFamily="34" charset="0"/>
              </a:rPr>
              <a:t>forum</a:t>
            </a:r>
            <a:r>
              <a:rPr lang="zh-CN" altLang="en-US" sz="900"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bg1"/>
                </a:solidFill>
                <a:latin typeface="Arial" panose="020B0604020202020204" pitchFamily="34" charset="0"/>
                <a:ea typeface="微软雅黑" pitchFamily="34" charset="-122"/>
                <a:cs typeface="Arial" panose="020B0604020202020204" pitchFamily="34" charset="0"/>
              </a:rPr>
              <a:t>|  </a:t>
            </a:r>
            <a:r>
              <a:rPr lang="en-US" altLang="zh-CN" sz="900" dirty="0" smtClean="0">
                <a:solidFill>
                  <a:schemeClr val="tx2">
                    <a:lumMod val="60000"/>
                    <a:lumOff val="40000"/>
                  </a:schemeClr>
                </a:solidFill>
                <a:latin typeface="Arial" panose="020B0604020202020204" pitchFamily="34" charset="0"/>
                <a:ea typeface="微软雅黑" pitchFamily="34" charset="-122"/>
                <a:cs typeface="Arial" panose="020B0604020202020204" pitchFamily="34" charset="0"/>
              </a:rPr>
              <a:t>publicity</a:t>
            </a:r>
            <a:endParaRPr lang="zh-CN" altLang="en-US" sz="900" dirty="0">
              <a:solidFill>
                <a:schemeClr val="tx2">
                  <a:lumMod val="60000"/>
                  <a:lumOff val="40000"/>
                </a:schemeClr>
              </a:solidFill>
              <a:latin typeface="Arial" panose="020B0604020202020204" pitchFamily="34" charset="0"/>
              <a:ea typeface="微软雅黑" pitchFamily="34" charset="-122"/>
              <a:cs typeface="Arial" panose="020B0604020202020204" pitchFamily="34" charset="0"/>
            </a:endParaRPr>
          </a:p>
        </p:txBody>
      </p:sp>
    </p:spTree>
    <p:extLst>
      <p:ext uri="{BB962C8B-B14F-4D97-AF65-F5344CB8AC3E}">
        <p14:creationId xmlns:p14="http://schemas.microsoft.com/office/powerpoint/2010/main" val="40040222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8550</TotalTime>
  <Words>1713</Words>
  <Application>Microsoft Office PowerPoint</Application>
  <PresentationFormat>全屏显示(16:9)</PresentationFormat>
  <Paragraphs>300</Paragraphs>
  <Slides>15</Slides>
  <Notes>4</Notes>
  <HiddenSlides>0</HiddenSlides>
  <MMClips>0</MMClips>
  <ScaleCrop>false</ScaleCrop>
  <HeadingPairs>
    <vt:vector size="4" baseType="variant">
      <vt:variant>
        <vt:lpstr>主题</vt:lpstr>
      </vt:variant>
      <vt:variant>
        <vt:i4>1</vt:i4>
      </vt:variant>
      <vt:variant>
        <vt:lpstr>幻灯片标题</vt:lpstr>
      </vt:variant>
      <vt:variant>
        <vt:i4>15</vt:i4>
      </vt:variant>
    </vt:vector>
  </HeadingPairs>
  <TitlesOfParts>
    <vt:vector size="16"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Lenovo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TIAN Huang</dc:creator>
  <cp:lastModifiedBy>TIAN Huang</cp:lastModifiedBy>
  <cp:revision>264</cp:revision>
  <cp:lastPrinted>2016-04-24T15:36:26Z</cp:lastPrinted>
  <dcterms:created xsi:type="dcterms:W3CDTF">2014-09-17T02:57:52Z</dcterms:created>
  <dcterms:modified xsi:type="dcterms:W3CDTF">2016-04-26T03:23:48Z</dcterms:modified>
</cp:coreProperties>
</file>