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7" r:id="rId2"/>
    <p:sldId id="266" r:id="rId3"/>
    <p:sldId id="268" r:id="rId4"/>
    <p:sldId id="267" r:id="rId5"/>
    <p:sldId id="294" r:id="rId6"/>
    <p:sldId id="281" r:id="rId7"/>
    <p:sldId id="270" r:id="rId8"/>
    <p:sldId id="275" r:id="rId9"/>
    <p:sldId id="288" r:id="rId10"/>
    <p:sldId id="273" r:id="rId11"/>
    <p:sldId id="274" r:id="rId12"/>
    <p:sldId id="276" r:id="rId13"/>
    <p:sldId id="285" r:id="rId14"/>
    <p:sldId id="284" r:id="rId15"/>
    <p:sldId id="295" r:id="rId16"/>
    <p:sldId id="291" r:id="rId17"/>
    <p:sldId id="290" r:id="rId18"/>
    <p:sldId id="292" r:id="rId19"/>
    <p:sldId id="293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BB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>
      <p:cViewPr>
        <p:scale>
          <a:sx n="100" d="100"/>
          <a:sy n="100" d="100"/>
        </p:scale>
        <p:origin x="-3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17433F-8EC6-4E87-828F-739EE5D1031F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C1CA04-AF2C-435C-AFBB-C319DF601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avra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Untitled-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363" y="2571750"/>
            <a:ext cx="53752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24"/>
          <p:cNvGrpSpPr>
            <a:grpSpLocks/>
          </p:cNvGrpSpPr>
          <p:nvPr userDrawn="1"/>
        </p:nvGrpSpPr>
        <p:grpSpPr bwMode="auto">
          <a:xfrm>
            <a:off x="2857500" y="1571625"/>
            <a:ext cx="3500438" cy="1095375"/>
            <a:chOff x="2857488" y="3357562"/>
            <a:chExt cx="3500463" cy="1095376"/>
          </a:xfrm>
        </p:grpSpPr>
        <p:pic>
          <p:nvPicPr>
            <p:cNvPr id="7" name="Рисунок 16" descr="rusflag2t2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357562"/>
              <a:ext cx="1785951" cy="1095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7" descr="rusflag2t2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857488" y="3357562"/>
              <a:ext cx="1714512" cy="1095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18" descr="orel.png"/>
          <p:cNvPicPr>
            <a:picLocks noChangeAspect="1"/>
          </p:cNvPicPr>
          <p:nvPr userDrawn="1"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700463" y="785813"/>
            <a:ext cx="17414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3"/>
          <p:cNvSpPr txBox="1"/>
          <p:nvPr userDrawn="1"/>
        </p:nvSpPr>
        <p:spPr>
          <a:xfrm>
            <a:off x="0" y="204788"/>
            <a:ext cx="9144000" cy="295275"/>
          </a:xfrm>
          <a:prstGeom prst="rect">
            <a:avLst/>
          </a:prstGeom>
          <a:noFill/>
        </p:spPr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spc="600" dirty="0">
                <a:solidFill>
                  <a:schemeClr val="bg1"/>
                </a:solidFill>
                <a:latin typeface="+mn-lt"/>
              </a:rPr>
              <a:t>МИНИСТЕРСТВО СВЯЗИ И МАССОВЫХ КОММУНИКАЦИЙ </a:t>
            </a:r>
            <a:br>
              <a:rPr lang="ru-RU" sz="1100" spc="600" dirty="0">
                <a:solidFill>
                  <a:schemeClr val="bg1"/>
                </a:solidFill>
                <a:latin typeface="+mn-lt"/>
              </a:rPr>
            </a:br>
            <a:r>
              <a:rPr lang="ru-RU" sz="1100" spc="600" dirty="0">
                <a:solidFill>
                  <a:schemeClr val="bg1"/>
                </a:solidFill>
                <a:latin typeface="+mn-lt"/>
              </a:rPr>
              <a:t>РОССИЙСКОЙ ФЕДЕРАЦИИ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4ADF-5E70-4D9C-BA3F-6E4506DFFA36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9846-CD36-4CF5-820C-DE27B41BC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D4EA-6DA9-4619-8AC3-7D7E81082949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2679-F3D2-4BA0-A5C1-A127F06D6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6438-9B45-4509-BDCB-D8E577455CE1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6DE8-48E8-4BBC-BAAD-739FE8A1B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avra2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rusflag2t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42875"/>
            <a:ext cx="1285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11"/>
          <p:cNvSpPr/>
          <p:nvPr userDrawn="1"/>
        </p:nvSpPr>
        <p:spPr>
          <a:xfrm>
            <a:off x="785810" y="0"/>
            <a:ext cx="1285836" cy="1285836"/>
          </a:xfrm>
          <a:prstGeom prst="ellipse">
            <a:avLst/>
          </a:prstGeom>
          <a:gradFill flip="none" rotWithShape="1">
            <a:gsLst>
              <a:gs pos="27000">
                <a:schemeClr val="bg1"/>
              </a:gs>
              <a:gs pos="69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8" descr="orel.png"/>
          <p:cNvPicPr>
            <a:picLocks noChangeAspect="1"/>
          </p:cNvPicPr>
          <p:nvPr userDrawn="1"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928688" y="142875"/>
            <a:ext cx="928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3"/>
          <p:cNvCxnSpPr/>
          <p:nvPr userDrawn="1"/>
        </p:nvCxnSpPr>
        <p:spPr>
          <a:xfrm rot="10800000">
            <a:off x="1714500" y="1071563"/>
            <a:ext cx="7072313" cy="158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/>
          <p:nvPr userDrawn="1"/>
        </p:nvSpPr>
        <p:spPr>
          <a:xfrm rot="16200000">
            <a:off x="5643563" y="3357562"/>
            <a:ext cx="6858000" cy="142875"/>
          </a:xfrm>
          <a:prstGeom prst="rect">
            <a:avLst/>
          </a:prstGeom>
          <a:noFill/>
        </p:spPr>
        <p:txBody>
          <a:bodyPr tIns="0" bIns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300" dirty="0">
                <a:solidFill>
                  <a:srgbClr val="0070C0"/>
                </a:solidFill>
                <a:latin typeface="+mn-lt"/>
              </a:rPr>
              <a:t>МИНИСТЕРСТВО СВЯЗИ И МАССОВЫХ КОММУНИКАЦИЙ  РОССИЙСКОЙ ФЕДЕРАЦИИ</a:t>
            </a:r>
          </a:p>
        </p:txBody>
      </p:sp>
      <p:sp>
        <p:nvSpPr>
          <p:cNvPr id="10" name="TextBox 16"/>
          <p:cNvSpPr txBox="1"/>
          <p:nvPr userDrawn="1"/>
        </p:nvSpPr>
        <p:spPr>
          <a:xfrm rot="16200000">
            <a:off x="-2428875" y="3643313"/>
            <a:ext cx="5214938" cy="214312"/>
          </a:xfrm>
          <a:prstGeom prst="rect">
            <a:avLst/>
          </a:prstGeom>
          <a:noFill/>
        </p:spPr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3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МИНИСТЕРСТВО СВЯЗИ И МАССОВЫХ КОММУНИКАЦИЙ </a:t>
            </a:r>
            <a:br>
              <a:rPr lang="ru-RU" sz="800" spc="3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800" spc="3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РОССИЙСКОЙ ФЕДЕРАЦИИ</a:t>
            </a:r>
          </a:p>
        </p:txBody>
      </p:sp>
      <p:sp>
        <p:nvSpPr>
          <p:cNvPr id="11" name="Прямоугольник 14"/>
          <p:cNvSpPr/>
          <p:nvPr userDrawn="1"/>
        </p:nvSpPr>
        <p:spPr>
          <a:xfrm>
            <a:off x="8786813" y="0"/>
            <a:ext cx="214312" cy="12144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rgbClr val="4BBFFF">
                  <a:alpha val="40000"/>
                </a:srgb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6929486" cy="857256"/>
          </a:xfrm>
        </p:spPr>
        <p:txBody>
          <a:bodyPr>
            <a:normAutofit/>
          </a:bodyPr>
          <a:lstStyle>
            <a:lvl1pPr algn="ctr">
              <a:defRPr sz="3600" b="1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142984"/>
            <a:ext cx="7286676" cy="5286412"/>
          </a:xfrm>
        </p:spPr>
        <p:txBody>
          <a:bodyPr>
            <a:normAutofit/>
          </a:bodyPr>
          <a:lstStyle>
            <a:lvl1pPr marL="268288" indent="-268288">
              <a:buClr>
                <a:srgbClr val="0070C0"/>
              </a:buClr>
              <a:buSzPct val="70000"/>
              <a:buFont typeface="Wingdings" pitchFamily="2" charset="2"/>
              <a:buChar char="ü"/>
              <a:defRPr sz="2800"/>
            </a:lvl1pPr>
            <a:lvl2pPr marL="717550" indent="-260350">
              <a:buClr>
                <a:srgbClr val="0070C0"/>
              </a:buClr>
              <a:buSzPct val="70000"/>
              <a:buFont typeface="Wingdings" pitchFamily="2" charset="2"/>
              <a:buChar char="ü"/>
              <a:defRPr sz="2400"/>
            </a:lvl2pPr>
            <a:lvl3pPr>
              <a:buClr>
                <a:srgbClr val="0070C0"/>
              </a:buClr>
              <a:buSzPct val="70000"/>
              <a:buFont typeface="Wingdings" pitchFamily="2" charset="2"/>
              <a:buChar char="ü"/>
              <a:defRPr sz="2000"/>
            </a:lvl3pPr>
            <a:lvl4pPr>
              <a:buClr>
                <a:srgbClr val="0070C0"/>
              </a:buClr>
              <a:buSzPct val="70000"/>
              <a:buFont typeface="Wingdings" pitchFamily="2" charset="2"/>
              <a:buChar char="ü"/>
              <a:defRPr sz="1800"/>
            </a:lvl4pPr>
            <a:lvl5pPr>
              <a:buClr>
                <a:srgbClr val="0070C0"/>
              </a:buClr>
              <a:buSzPct val="70000"/>
              <a:buFont typeface="Wingdings" pitchFamily="2" charset="2"/>
              <a:buChar char="ü"/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>
          <a:xfrm>
            <a:off x="71438" y="6500813"/>
            <a:ext cx="1285875" cy="220662"/>
          </a:xfrm>
        </p:spPr>
        <p:txBody>
          <a:bodyPr/>
          <a:lstStyle>
            <a:lvl1pPr algn="ctr">
              <a:defRPr sz="800" spc="3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1A5B21-9A83-4B5B-BD2E-5A364184BA13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72250" y="6500813"/>
            <a:ext cx="2133600" cy="2206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FDB13-8300-4251-A3DC-37B1E63B1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D5D2-2B2A-42BB-906F-794B8010B38B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7C07-9F9D-460C-AC9A-958570132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avra2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rusflag2t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42875"/>
            <a:ext cx="1285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9"/>
          <p:cNvSpPr/>
          <p:nvPr userDrawn="1"/>
        </p:nvSpPr>
        <p:spPr>
          <a:xfrm>
            <a:off x="785810" y="0"/>
            <a:ext cx="1285836" cy="1285836"/>
          </a:xfrm>
          <a:prstGeom prst="ellipse">
            <a:avLst/>
          </a:prstGeom>
          <a:gradFill flip="none" rotWithShape="1">
            <a:gsLst>
              <a:gs pos="27000">
                <a:schemeClr val="bg1"/>
              </a:gs>
              <a:gs pos="69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8" descr="orel.png"/>
          <p:cNvPicPr>
            <a:picLocks noChangeAspect="1"/>
          </p:cNvPicPr>
          <p:nvPr userDrawn="1"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928688" y="142875"/>
            <a:ext cx="928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3"/>
          <p:cNvCxnSpPr/>
          <p:nvPr userDrawn="1"/>
        </p:nvCxnSpPr>
        <p:spPr>
          <a:xfrm rot="10800000">
            <a:off x="1714500" y="1071563"/>
            <a:ext cx="7072313" cy="158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/>
          <p:nvPr userDrawn="1"/>
        </p:nvSpPr>
        <p:spPr>
          <a:xfrm rot="16200000">
            <a:off x="5643563" y="3357562"/>
            <a:ext cx="6858000" cy="142875"/>
          </a:xfrm>
          <a:prstGeom prst="rect">
            <a:avLst/>
          </a:prstGeom>
          <a:noFill/>
        </p:spPr>
        <p:txBody>
          <a:bodyPr tIns="0" bIns="0"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300" dirty="0">
                <a:solidFill>
                  <a:srgbClr val="0070C0"/>
                </a:solidFill>
                <a:latin typeface="+mn-lt"/>
              </a:rPr>
              <a:t>МИНИСТЕРСТВО СВЯЗИ И МАССОВЫХ КОММУНИКАЦИЙ  РОССИЙСКОЙ ФЕДЕРАЦИИ</a:t>
            </a:r>
          </a:p>
        </p:txBody>
      </p:sp>
      <p:sp>
        <p:nvSpPr>
          <p:cNvPr id="11" name="TextBox 15"/>
          <p:cNvSpPr txBox="1"/>
          <p:nvPr userDrawn="1"/>
        </p:nvSpPr>
        <p:spPr>
          <a:xfrm rot="16200000">
            <a:off x="-2428875" y="3643313"/>
            <a:ext cx="5214938" cy="214312"/>
          </a:xfrm>
          <a:prstGeom prst="rect">
            <a:avLst/>
          </a:prstGeom>
          <a:noFill/>
        </p:spPr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pc="3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МИНИСТЕРСТВО СВЯЗИ И МАССОВЫХ КОММУНИКАЦИЙ </a:t>
            </a:r>
            <a:br>
              <a:rPr lang="ru-RU" sz="800" spc="3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800" spc="3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РОССИЙСКОЙ ФЕДЕРАЦИИ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6929486" cy="857256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1" kern="120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1285860"/>
            <a:ext cx="3571900" cy="5143536"/>
          </a:xfrm>
        </p:spPr>
        <p:txBody>
          <a:bodyPr/>
          <a:lstStyle>
            <a:lvl1pPr>
              <a:buClr>
                <a:srgbClr val="0070C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000"/>
            </a:lvl2pPr>
            <a:lvl3pPr>
              <a:buClr>
                <a:srgbClr val="0070C0"/>
              </a:buClr>
              <a:buFont typeface="Arial" pitchFamily="34" charset="0"/>
              <a:buChar char="•"/>
              <a:defRPr sz="1800"/>
            </a:lvl3pPr>
            <a:lvl4pPr>
              <a:buClr>
                <a:srgbClr val="0070C0"/>
              </a:buClr>
              <a:buFont typeface="Arial" pitchFamily="34" charset="0"/>
              <a:buChar char="•"/>
              <a:defRPr sz="1600"/>
            </a:lvl4pPr>
            <a:lvl5pPr>
              <a:buClr>
                <a:srgbClr val="0070C0"/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285860"/>
            <a:ext cx="3543296" cy="5143536"/>
          </a:xfrm>
        </p:spPr>
        <p:txBody>
          <a:bodyPr/>
          <a:lstStyle>
            <a:lvl1pPr>
              <a:buClr>
                <a:srgbClr val="0070C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000"/>
            </a:lvl2pPr>
            <a:lvl3pPr>
              <a:buClr>
                <a:srgbClr val="0070C0"/>
              </a:buClr>
              <a:buFont typeface="Arial" pitchFamily="34" charset="0"/>
              <a:buChar char="•"/>
              <a:defRPr sz="1800"/>
            </a:lvl3pPr>
            <a:lvl4pPr>
              <a:buClr>
                <a:srgbClr val="0070C0"/>
              </a:buClr>
              <a:buFont typeface="Arial" pitchFamily="34" charset="0"/>
              <a:buChar char="•"/>
              <a:defRPr sz="1600"/>
            </a:lvl4pPr>
            <a:lvl5pPr>
              <a:buClr>
                <a:srgbClr val="0070C0"/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Дата 4"/>
          <p:cNvSpPr>
            <a:spLocks noGrp="1"/>
          </p:cNvSpPr>
          <p:nvPr>
            <p:ph type="dt" sz="half" idx="10"/>
          </p:nvPr>
        </p:nvSpPr>
        <p:spPr>
          <a:xfrm>
            <a:off x="0" y="6429375"/>
            <a:ext cx="1357313" cy="292100"/>
          </a:xfrm>
        </p:spPr>
        <p:txBody>
          <a:bodyPr/>
          <a:lstStyle>
            <a:lvl1pPr algn="ct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EAC30A-3BC7-4C4A-81DE-E70D68DAB4D0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00188" y="6500813"/>
            <a:ext cx="4929187" cy="2857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500813"/>
            <a:ext cx="2133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92C0D-0CF3-41A2-8364-273CFB6B3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356C-50AB-41BC-9A4D-0EB8CAA33363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A33E-9DF1-4938-A9DB-6AB7D10A5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B9E4-17F0-4FC7-81BF-14C42BD02174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4A9C-A7F5-445B-ABD6-39FD92EC8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E831-D9C9-4371-806A-725FFD9A861C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2ED5-0FD6-4B34-BCBF-009DA4668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A5FE8-6FE3-40CF-A5C7-827F8D950D2D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042D-A94A-485A-90CE-A98547C62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BB30-C4C9-48B3-8F18-EC9CAC07B0B1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BB90-FA58-4567-9F60-96A95BDC7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38796F-3B33-4718-8049-9F03F093C5AF}" type="datetimeFigureOut">
              <a:rPr lang="ru-RU"/>
              <a:pPr>
                <a:defRPr/>
              </a:pPr>
              <a:t>26.02.2010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28C785-8CF2-41E4-A790-13FD158BA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2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ЭЛЕКТРОННОЕ ПРАВИТЕЛЬСТВО: ЗА И ПРОТИВ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214818"/>
            <a:ext cx="7058052" cy="1423982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А.В.Коротков, д.э.н.,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Заведующий кафедрой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систем управления бизнес-процессами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Школы ИТ-менеджмента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АНХ при Правительстве РФ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Первый заместитель Министра связи РФ 2002-2004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dirty="0" smtClean="0"/>
              <a:t>Поддержка процесса переподготовки и повышения квалификации госслужащих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500188" y="1143000"/>
            <a:ext cx="4286250" cy="5286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900" b="1" smtClean="0">
                <a:solidFill>
                  <a:srgbClr val="0070C0"/>
                </a:solidFill>
              </a:rPr>
              <a:t>Разработаны курсы:</a:t>
            </a:r>
          </a:p>
          <a:p>
            <a:r>
              <a:rPr lang="ru-RU" sz="1900" smtClean="0"/>
              <a:t>Современное СПО в деятельности ОГВ</a:t>
            </a:r>
          </a:p>
          <a:p>
            <a:r>
              <a:rPr lang="ru-RU" sz="1900" smtClean="0"/>
              <a:t>Основы компьютерной грамотности</a:t>
            </a:r>
          </a:p>
          <a:p>
            <a:r>
              <a:rPr lang="ru-RU" sz="1900" smtClean="0"/>
              <a:t>Навыки работы в ОС </a:t>
            </a:r>
            <a:r>
              <a:rPr lang="en-US" sz="1900" smtClean="0"/>
              <a:t>Linux</a:t>
            </a:r>
          </a:p>
          <a:p>
            <a:r>
              <a:rPr lang="ru-RU" sz="1900" smtClean="0"/>
              <a:t>Основы офисных решений </a:t>
            </a:r>
            <a:r>
              <a:rPr lang="en-US" sz="1900" smtClean="0"/>
              <a:t>Open Office</a:t>
            </a:r>
            <a:endParaRPr lang="ru-RU" sz="1900" smtClean="0"/>
          </a:p>
          <a:p>
            <a:r>
              <a:rPr lang="ru-RU" sz="1900" smtClean="0"/>
              <a:t>Использование Интернет</a:t>
            </a:r>
          </a:p>
          <a:p>
            <a:r>
              <a:rPr lang="ru-RU" sz="1900" smtClean="0"/>
              <a:t>Правовые системы СПО</a:t>
            </a:r>
          </a:p>
          <a:p>
            <a:r>
              <a:rPr lang="ru-RU" sz="1900" smtClean="0"/>
              <a:t>Информационная безопасность в </a:t>
            </a:r>
            <a:r>
              <a:rPr lang="en-US" sz="1900" smtClean="0"/>
              <a:t>Linux</a:t>
            </a:r>
            <a:endParaRPr lang="ru-RU" sz="1900" smtClean="0"/>
          </a:p>
          <a:p>
            <a:r>
              <a:rPr lang="ru-RU" sz="1900" smtClean="0"/>
              <a:t>Базы данных, подготовка презентаций</a:t>
            </a:r>
          </a:p>
          <a:p>
            <a:r>
              <a:rPr lang="ru-RU" sz="1900" smtClean="0"/>
              <a:t>Планирование и управление персональной и групповой деятельностью</a:t>
            </a:r>
          </a:p>
        </p:txBody>
      </p:sp>
      <p:pic>
        <p:nvPicPr>
          <p:cNvPr id="22531" name="Рисунок 3" descr="tech-gur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00250"/>
            <a:ext cx="295751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28" descr="scre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14500" y="1285875"/>
            <a:ext cx="6786563" cy="6099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Решения региональной информатизации</a:t>
            </a:r>
            <a:endParaRPr lang="ru-RU" dirty="0"/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285875" y="2571750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Планирование и мониторинг развития региона</a:t>
            </a:r>
          </a:p>
        </p:txBody>
      </p:sp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3843338" y="2620963"/>
            <a:ext cx="2401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Социальная поддержка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5063" y="2630488"/>
            <a:ext cx="2401887" cy="3079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Лицензирование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50" y="6072188"/>
            <a:ext cx="2401888" cy="5238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Учет оказания медицинской помощи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3338" y="6072188"/>
            <a:ext cx="2401887" cy="3079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МФЦ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63" y="6072188"/>
            <a:ext cx="2401887" cy="73818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Портал  и реестр малого и среднего предпринимательства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3561" name="Прямоугольник 16"/>
          <p:cNvSpPr>
            <a:spLocks noChangeArrowheads="1"/>
          </p:cNvSpPr>
          <p:nvPr/>
        </p:nvSpPr>
        <p:spPr bwMode="auto">
          <a:xfrm>
            <a:off x="1428750" y="4413250"/>
            <a:ext cx="2401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alibri" pitchFamily="34" charset="0"/>
              </a:rPr>
              <a:t>Управление ЖКХ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43338" y="4344988"/>
            <a:ext cx="2401887" cy="5238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Услуги транспортного комплекса региона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63" y="4413250"/>
            <a:ext cx="2401887" cy="30638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«Одно окно»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Развитие </a:t>
            </a:r>
            <a:r>
              <a:rPr lang="ru-RU" dirty="0" err="1" smtClean="0"/>
              <a:t>Интернет-порталов</a:t>
            </a: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500188" y="1143000"/>
            <a:ext cx="3929062" cy="528637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Интернет-сайт Президента Российской Федерации</a:t>
            </a:r>
            <a:br>
              <a:rPr lang="ru-RU" sz="2000" dirty="0" smtClean="0"/>
            </a:br>
            <a:endParaRPr lang="ru-RU" sz="1200" dirty="0" smtClean="0"/>
          </a:p>
          <a:p>
            <a:r>
              <a:rPr lang="ru-RU" sz="2000" dirty="0" smtClean="0"/>
              <a:t>Интернет-сайт «Приоритетные национальные проекты»</a:t>
            </a:r>
            <a:br>
              <a:rPr lang="ru-RU" sz="2000" dirty="0" smtClean="0"/>
            </a:br>
            <a:endParaRPr lang="ru-RU" sz="1200" dirty="0" smtClean="0"/>
          </a:p>
          <a:p>
            <a:r>
              <a:rPr lang="ru-RU" sz="2000" dirty="0" smtClean="0"/>
              <a:t>Интернет-сайт Правительства Российской Федерации</a:t>
            </a:r>
          </a:p>
          <a:p>
            <a:endParaRPr lang="ru-RU" sz="2000" dirty="0" smtClean="0"/>
          </a:p>
          <a:p>
            <a:r>
              <a:rPr lang="ru-RU" sz="2000" dirty="0" smtClean="0"/>
              <a:t>Интернет-портал госзакупок</a:t>
            </a:r>
          </a:p>
          <a:p>
            <a:endParaRPr lang="ru-RU" sz="2000" dirty="0" smtClean="0"/>
          </a:p>
          <a:p>
            <a:r>
              <a:rPr lang="ru-RU" sz="2000" dirty="0" smtClean="0"/>
              <a:t>Интернет портал госуслуг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1200" dirty="0" smtClean="0"/>
          </a:p>
          <a:p>
            <a:r>
              <a:rPr lang="ru-RU" sz="2000" dirty="0" smtClean="0"/>
              <a:t>Интернет-портал Морской коллегии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1200" dirty="0" smtClean="0"/>
          </a:p>
          <a:p>
            <a:r>
              <a:rPr lang="ru-RU" sz="2000" dirty="0" smtClean="0"/>
              <a:t>Парламентский портал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1200" dirty="0" smtClean="0"/>
          </a:p>
          <a:p>
            <a:r>
              <a:rPr lang="ru-RU" sz="2000" dirty="0" smtClean="0"/>
              <a:t>Интернет-портал «Российская символика»</a:t>
            </a:r>
          </a:p>
        </p:txBody>
      </p:sp>
      <p:pic>
        <p:nvPicPr>
          <p:cNvPr id="24579" name="Рисунок 3" descr="pre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0038" y="1500188"/>
            <a:ext cx="33353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Результаты экспертизы Программы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500" y="1500188"/>
            <a:ext cx="3260725" cy="2159000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160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sz="1600">
                <a:solidFill>
                  <a:srgbClr val="FFFFFF"/>
                </a:solidFill>
              </a:rPr>
              <a:t>Отсутствие системного </a:t>
            </a:r>
            <a:endParaRPr lang="ru-RU" sz="160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sz="1600">
                <a:solidFill>
                  <a:srgbClr val="FFFFFF"/>
                </a:solidFill>
              </a:rPr>
              <a:t>проекта</a:t>
            </a:r>
            <a:r>
              <a:rPr lang="ru-RU" sz="1600">
                <a:solidFill>
                  <a:srgbClr val="FFFFFF"/>
                </a:solidFill>
                <a:latin typeface="Arial" charset="0"/>
              </a:rPr>
              <a:t> электронного правительства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97463" y="1500188"/>
            <a:ext cx="3260725" cy="2159000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Отсутствие единых стандартов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на создание информационных систем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500" y="3770313"/>
            <a:ext cx="3260725" cy="2159000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1600">
              <a:solidFill>
                <a:srgbClr val="FFFFFF"/>
              </a:solidFill>
            </a:endParaRPr>
          </a:p>
          <a:p>
            <a:pPr algn="ctr"/>
            <a:r>
              <a:rPr lang="ru-RU" sz="1600">
                <a:solidFill>
                  <a:srgbClr val="FFFFFF"/>
                </a:solidFill>
              </a:rPr>
              <a:t>Отсутствие</a:t>
            </a:r>
            <a:r>
              <a:rPr lang="ru-RU" sz="1600">
                <a:solidFill>
                  <a:srgbClr val="FFFFFF"/>
                </a:solidFill>
                <a:latin typeface="Arial" charset="0"/>
              </a:rPr>
              <a:t> единой</a:t>
            </a:r>
            <a:r>
              <a:rPr lang="ru-RU" sz="1600">
                <a:solidFill>
                  <a:srgbClr val="FFFFFF"/>
                </a:solidFill>
              </a:rPr>
              <a:t> технологической платформы</a:t>
            </a:r>
            <a:r>
              <a:rPr lang="ru-RU" sz="1600">
                <a:solidFill>
                  <a:srgbClr val="FFFFFF"/>
                </a:solidFill>
                <a:latin typeface="Arial" charset="0"/>
              </a:rPr>
              <a:t> и системы ее эксплуатации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7463" y="3770313"/>
            <a:ext cx="3260725" cy="2159000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1600">
              <a:solidFill>
                <a:srgbClr val="FFFFFF"/>
              </a:solidFill>
            </a:endParaRPr>
          </a:p>
          <a:p>
            <a:pPr algn="ctr"/>
            <a:r>
              <a:rPr lang="ru-RU" sz="1600">
                <a:solidFill>
                  <a:srgbClr val="FFFFFF"/>
                </a:solidFill>
              </a:rPr>
              <a:t>Отсутствие </a:t>
            </a:r>
            <a:endParaRPr lang="ru-RU" sz="160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sz="1600">
                <a:solidFill>
                  <a:srgbClr val="FFFFFF"/>
                </a:solidFill>
              </a:rPr>
              <a:t>нормативно-правового обеспечения</a:t>
            </a:r>
          </a:p>
        </p:txBody>
      </p:sp>
      <p:pic>
        <p:nvPicPr>
          <p:cNvPr id="25606" name="Рисунок 12" descr="warn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4025900"/>
            <a:ext cx="6175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3" descr="warn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025900"/>
            <a:ext cx="6175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866900" y="1652588"/>
            <a:ext cx="2919413" cy="18478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5609" name="Рисунок 10" descr="warn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739900"/>
            <a:ext cx="6175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5249863" y="1652588"/>
            <a:ext cx="2965450" cy="18478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5611" name="Рисунок 11" descr="warn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1739900"/>
            <a:ext cx="6175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1866900" y="3929063"/>
            <a:ext cx="2919413" cy="18478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49863" y="3929063"/>
            <a:ext cx="2965450" cy="18478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Предложения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500" y="1214438"/>
            <a:ext cx="6858000" cy="714375"/>
          </a:xfrm>
          <a:prstGeom prst="roundRect">
            <a:avLst>
              <a:gd name="adj" fmla="val 8506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72000" anchor="ctr"/>
          <a:lstStyle/>
          <a:p>
            <a:r>
              <a:rPr lang="ru-RU">
                <a:solidFill>
                  <a:srgbClr val="FFFFFF"/>
                </a:solidFill>
              </a:rPr>
              <a:t>Привести Программу в соответствие с целями и задачами создания электронного правительства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500" y="2143125"/>
            <a:ext cx="6858000" cy="714375"/>
          </a:xfrm>
          <a:prstGeom prst="roundRect">
            <a:avLst>
              <a:gd name="adj" fmla="val 8506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72000" anchor="ctr"/>
          <a:lstStyle/>
          <a:p>
            <a:r>
              <a:rPr lang="ru-RU">
                <a:solidFill>
                  <a:srgbClr val="FFFFFF"/>
                </a:solidFill>
              </a:rPr>
              <a:t>Создать системный проект</a:t>
            </a:r>
            <a:r>
              <a:rPr lang="ru-RU">
                <a:solidFill>
                  <a:srgbClr val="FFFFFF"/>
                </a:solidFill>
                <a:latin typeface="Arial" charset="0"/>
              </a:rPr>
              <a:t> </a:t>
            </a:r>
            <a:r>
              <a:rPr lang="ru-RU">
                <a:solidFill>
                  <a:srgbClr val="FFFFFF"/>
                </a:solidFill>
              </a:rPr>
              <a:t>электронного правительства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500" y="3071813"/>
            <a:ext cx="6858000" cy="714375"/>
          </a:xfrm>
          <a:prstGeom prst="roundRect">
            <a:avLst>
              <a:gd name="adj" fmla="val 8506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Разработать стандарты и регламенты создания ИС с учетом необходимости оптимизации административных процедур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500" y="4000500"/>
            <a:ext cx="6858000" cy="714375"/>
          </a:xfrm>
          <a:prstGeom prst="roundRect">
            <a:avLst>
              <a:gd name="adj" fmla="val 8506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Создать единую технологическую платформу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500" y="4929188"/>
            <a:ext cx="6858000" cy="714375"/>
          </a:xfrm>
          <a:prstGeom prst="roundRect">
            <a:avLst>
              <a:gd name="adj" fmla="val 8506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72000" anchor="ctr"/>
          <a:lstStyle/>
          <a:p>
            <a:r>
              <a:rPr lang="ru-RU">
                <a:solidFill>
                  <a:srgbClr val="FFFFFF"/>
                </a:solidFill>
              </a:rPr>
              <a:t>Осуществить интеграцию ранее разработанных решений на базе единой технологической платформы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8001001" y="1857375"/>
            <a:ext cx="285750" cy="428625"/>
          </a:xfrm>
          <a:prstGeom prst="rightArrow">
            <a:avLst>
              <a:gd name="adj1" fmla="val 50000"/>
              <a:gd name="adj2" fmla="val 78210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79388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500" y="5857875"/>
            <a:ext cx="6858000" cy="714375"/>
          </a:xfrm>
          <a:prstGeom prst="roundRect">
            <a:avLst>
              <a:gd name="adj" fmla="val 8506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72000" anchor="ctr"/>
          <a:lstStyle/>
          <a:p>
            <a:r>
              <a:rPr lang="ru-RU">
                <a:solidFill>
                  <a:srgbClr val="FFFFFF"/>
                </a:solidFill>
              </a:rPr>
              <a:t>Определить единого оператора по созданию и эксплуатации платформы электронного правительства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1500188" y="1357313"/>
            <a:ext cx="428625" cy="428625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1500188" y="6000750"/>
            <a:ext cx="428625" cy="428625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6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8001001" y="2786062"/>
            <a:ext cx="285750" cy="428625"/>
          </a:xfrm>
          <a:prstGeom prst="rightArrow">
            <a:avLst>
              <a:gd name="adj1" fmla="val 50000"/>
              <a:gd name="adj2" fmla="val 78210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79388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8001001" y="3714750"/>
            <a:ext cx="285750" cy="428625"/>
          </a:xfrm>
          <a:prstGeom prst="rightArrow">
            <a:avLst>
              <a:gd name="adj1" fmla="val 50000"/>
              <a:gd name="adj2" fmla="val 78210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79388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8001001" y="4643437"/>
            <a:ext cx="285750" cy="428625"/>
          </a:xfrm>
          <a:prstGeom prst="rightArrow">
            <a:avLst>
              <a:gd name="adj1" fmla="val 50000"/>
              <a:gd name="adj2" fmla="val 78210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79388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8001001" y="5572125"/>
            <a:ext cx="285750" cy="428625"/>
          </a:xfrm>
          <a:prstGeom prst="rightArrow">
            <a:avLst>
              <a:gd name="adj1" fmla="val 50000"/>
              <a:gd name="adj2" fmla="val 78210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79388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500188" y="2286000"/>
            <a:ext cx="428625" cy="428625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500188" y="3214688"/>
            <a:ext cx="428625" cy="428625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Овал 20"/>
          <p:cNvSpPr/>
          <p:nvPr/>
        </p:nvSpPr>
        <p:spPr>
          <a:xfrm>
            <a:off x="1500188" y="4143375"/>
            <a:ext cx="428625" cy="428625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500188" y="5072063"/>
            <a:ext cx="428625" cy="428625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0099"/>
                </a:solidFill>
              </a:rPr>
              <a:t>Невысказанное желание: психоанализ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электронного правительства заложит фундамент появления электронного удостоверения личности гражданина Российской Федерации, под каким эвфемизмом мы бы не прятали этот факт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714356"/>
            <a:ext cx="6929486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Правительство внесен перечень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проектов федеральных целевых программ (ФЦП), которые необходимо финансировать с 2011 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г.: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285992"/>
            <a:ext cx="7186634" cy="42862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перечне Минэкономразвития указано, </a:t>
            </a:r>
            <a:r>
              <a:rPr lang="ru-RU" dirty="0" smtClean="0"/>
              <a:t>что:</a:t>
            </a:r>
          </a:p>
          <a:p>
            <a:r>
              <a:rPr lang="ru-RU" dirty="0" smtClean="0"/>
              <a:t>8 </a:t>
            </a:r>
            <a:r>
              <a:rPr lang="ru-RU" dirty="0"/>
              <a:t>новых программ появилось там по прямым поручениям президента, </a:t>
            </a:r>
            <a:r>
              <a:rPr lang="ru-RU" dirty="0" smtClean="0"/>
              <a:t>6</a:t>
            </a:r>
            <a:r>
              <a:rPr lang="ru-RU" dirty="0"/>
              <a:t> — по поручениям премьер-министра,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/>
              <a:t>программ — по так называемым «иным поручениям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Тем </a:t>
            </a:r>
            <a:r>
              <a:rPr lang="ru-RU" dirty="0"/>
              <a:t>не менее этот список будет сокращен или «практически обнулен», считает высокопоставленный чиновник Минфина.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правительстве </a:t>
            </a:r>
            <a:r>
              <a:rPr lang="ru-RU" dirty="0" smtClean="0"/>
              <a:t>представленный </a:t>
            </a:r>
            <a:r>
              <a:rPr lang="ru-RU" dirty="0"/>
              <a:t>список не обсуждался, говорит сотрудник </a:t>
            </a:r>
            <a:r>
              <a:rPr lang="ru-RU" dirty="0" smtClean="0"/>
              <a:t>Аппарата Правительства.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Он </a:t>
            </a:r>
            <a:r>
              <a:rPr lang="ru-RU" dirty="0"/>
              <a:t>полагает, что в итоге будут приняты не все программы: «Обычная практика: из года в год руководством страны даются поручения по написанию каких-то программ, однако до их реализации дело так и не доходит».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Кейс об одном законопроекте: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Госдуму внесен законопроект о системе информации о штрафах за нарушение ПДД.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Цель </a:t>
            </a:r>
            <a:r>
              <a:rPr lang="ru-RU" dirty="0"/>
              <a:t>законопроекта – создание системы общественных отношений, при которой лицо, своевременно не уплатившее административный штраф, будет лишено возможности оформить полис обязательного страхования до исполнения своей бюджетной обязанности. </a:t>
            </a:r>
            <a:endParaRPr lang="ru-RU" dirty="0" smtClean="0"/>
          </a:p>
          <a:p>
            <a:r>
              <a:rPr lang="ru-RU" dirty="0" smtClean="0"/>
              <a:t>Согласно </a:t>
            </a:r>
            <a:r>
              <a:rPr lang="ru-RU" dirty="0"/>
              <a:t>документу в России будет создана автономная информационная система обязательного страхования, которая будет обеспечивать своевременное предоставление информации страховщикам и их представителям о наличии задолженности у водителя.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Посчитаем, что нужно сделать: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/>
              <a:t>Устанавливается обязанность банков предоставлять информацию об уплате всеми лицами штрафов за нарушения правил дорожного движения органам внутренних </a:t>
            </a:r>
            <a:r>
              <a:rPr lang="ru-RU" dirty="0" smtClean="0"/>
              <a:t>дел (увязать специальные бизнес-модули АБС с заинтересованными участниками). </a:t>
            </a:r>
          </a:p>
          <a:p>
            <a:r>
              <a:rPr lang="ru-RU" dirty="0" smtClean="0"/>
              <a:t>Органы </a:t>
            </a:r>
            <a:r>
              <a:rPr lang="ru-RU" dirty="0"/>
              <a:t>внутренних дел, в свою очередь, должны предоставлять эту информацию Российскому союзу автостраховщиков, который ее обрабатывает и </a:t>
            </a:r>
            <a:r>
              <a:rPr lang="ru-RU" dirty="0" smtClean="0"/>
              <a:t>хранит (существует ли бизнес-модуль в Российском союзе автостраховщиков?) </a:t>
            </a:r>
          </a:p>
          <a:p>
            <a:r>
              <a:rPr lang="ru-RU" dirty="0" smtClean="0"/>
              <a:t>По </a:t>
            </a:r>
            <a:r>
              <a:rPr lang="ru-RU" dirty="0"/>
              <a:t>запросам страховщиков и их представителей эта информация может быть им предоставлена в тот момент, когда к ним обращается лицо за оформлением полиса обязательного </a:t>
            </a:r>
            <a:r>
              <a:rPr lang="ru-RU" dirty="0" smtClean="0"/>
              <a:t>страхования (нужно организовать безопасный интернет-доступ). </a:t>
            </a:r>
          </a:p>
          <a:p>
            <a:r>
              <a:rPr lang="ru-RU" dirty="0" smtClean="0"/>
              <a:t>Вся </a:t>
            </a:r>
            <a:r>
              <a:rPr lang="ru-RU" dirty="0"/>
              <a:t>информация будет защищаться институтом банковской </a:t>
            </a:r>
            <a:r>
              <a:rPr lang="ru-RU" dirty="0" smtClean="0"/>
              <a:t>тайны (требования очень высокие, дешевого решения не получится). </a:t>
            </a:r>
          </a:p>
          <a:p>
            <a:r>
              <a:rPr lang="ru-RU" dirty="0" smtClean="0"/>
              <a:t>Предполагается</a:t>
            </a:r>
            <a:r>
              <a:rPr lang="ru-RU" dirty="0"/>
              <a:t>, что если обратившееся к страховщику лицо имеет задолженность перед бюджетом, то оно получит отказ в оформлении полиса, а информацию об этом факте страховщик направит своему профессиональному </a:t>
            </a:r>
            <a:r>
              <a:rPr lang="ru-RU" dirty="0" smtClean="0"/>
              <a:t>объединению (необходимы согласования протоколов передачи на каждом уровне, то есть массовые внедрения систем класса </a:t>
            </a:r>
            <a:r>
              <a:rPr lang="en-US" dirty="0" smtClean="0"/>
              <a:t>BPM</a:t>
            </a:r>
            <a:r>
              <a:rPr lang="ru-RU" dirty="0" smtClean="0"/>
              <a:t>, </a:t>
            </a:r>
            <a:r>
              <a:rPr lang="en-US" dirty="0" smtClean="0"/>
              <a:t>CRM, </a:t>
            </a:r>
            <a:r>
              <a:rPr lang="ru-RU" dirty="0" smtClean="0"/>
              <a:t>наращивание телекоммуникационной инфраструктуры, переподготовка заказчиков, разработчиков и служащих)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 разбора кейса: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500" y="1500188"/>
            <a:ext cx="3260725" cy="2159000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sz="1600" dirty="0">
                <a:solidFill>
                  <a:srgbClr val="FFFFFF"/>
                </a:solidFill>
              </a:rPr>
              <a:t>Отсутствие системного </a:t>
            </a:r>
            <a:endParaRPr lang="ru-RU" sz="1600" dirty="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проекта</a:t>
            </a:r>
            <a:endParaRPr lang="ru-RU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97463" y="1500188"/>
            <a:ext cx="3260725" cy="2159000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Отсутствие единых стандартов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на создание информационных систем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500" y="3770313"/>
            <a:ext cx="3260725" cy="2159000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1600">
              <a:solidFill>
                <a:srgbClr val="FFFFFF"/>
              </a:solidFill>
            </a:endParaRPr>
          </a:p>
          <a:p>
            <a:pPr algn="ctr"/>
            <a:r>
              <a:rPr lang="ru-RU" sz="1600">
                <a:solidFill>
                  <a:srgbClr val="FFFFFF"/>
                </a:solidFill>
              </a:rPr>
              <a:t>Отсутствие</a:t>
            </a:r>
            <a:r>
              <a:rPr lang="ru-RU" sz="1600">
                <a:solidFill>
                  <a:srgbClr val="FFFFFF"/>
                </a:solidFill>
                <a:latin typeface="Arial" charset="0"/>
              </a:rPr>
              <a:t> единой</a:t>
            </a:r>
            <a:r>
              <a:rPr lang="ru-RU" sz="1600">
                <a:solidFill>
                  <a:srgbClr val="FFFFFF"/>
                </a:solidFill>
              </a:rPr>
              <a:t> технологической платформы</a:t>
            </a:r>
            <a:r>
              <a:rPr lang="ru-RU" sz="1600">
                <a:solidFill>
                  <a:srgbClr val="FFFFFF"/>
                </a:solidFill>
                <a:latin typeface="Arial" charset="0"/>
              </a:rPr>
              <a:t> и системы ее эксплуатации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7463" y="3770313"/>
            <a:ext cx="3260725" cy="2159000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ru-RU" sz="1600">
              <a:solidFill>
                <a:srgbClr val="FFFFFF"/>
              </a:solidFill>
            </a:endParaRPr>
          </a:p>
          <a:p>
            <a:pPr algn="ctr"/>
            <a:r>
              <a:rPr lang="ru-RU" sz="1600">
                <a:solidFill>
                  <a:srgbClr val="FFFFFF"/>
                </a:solidFill>
              </a:rPr>
              <a:t>Отсутствие </a:t>
            </a:r>
            <a:endParaRPr lang="ru-RU" sz="160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sz="1600">
                <a:solidFill>
                  <a:srgbClr val="FFFFFF"/>
                </a:solidFill>
              </a:rPr>
              <a:t>нормативно-правового обеспечения</a:t>
            </a:r>
          </a:p>
        </p:txBody>
      </p:sp>
      <p:pic>
        <p:nvPicPr>
          <p:cNvPr id="25606" name="Рисунок 12" descr="warn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4025900"/>
            <a:ext cx="6175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13" descr="warn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025900"/>
            <a:ext cx="6175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866900" y="1652588"/>
            <a:ext cx="2919413" cy="18478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25609" name="Рисунок 10" descr="warn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739900"/>
            <a:ext cx="6175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5249863" y="1652588"/>
            <a:ext cx="2965450" cy="18478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5611" name="Рисунок 11" descr="warn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1739900"/>
            <a:ext cx="617538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1866900" y="3929063"/>
            <a:ext cx="2919413" cy="18478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49863" y="3929063"/>
            <a:ext cx="2965450" cy="1847850"/>
          </a:xfrm>
          <a:prstGeom prst="roundRect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Историческая справка:</a:t>
            </a:r>
            <a:br>
              <a:rPr lang="ru-RU" dirty="0" smtClean="0"/>
            </a:br>
            <a:r>
              <a:rPr lang="ru-RU" dirty="0" smtClean="0"/>
              <a:t>ФЦП «Электронная Россия»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88" y="1285875"/>
            <a:ext cx="7215187" cy="642938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Государственный заказчик – координатор – Минкомсвязь России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188" y="2214563"/>
            <a:ext cx="1752600" cy="642937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Минэкономразвития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1050" y="2214563"/>
            <a:ext cx="1752600" cy="642937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bg1"/>
                </a:solidFill>
              </a:rPr>
              <a:t>Росинформтехнологии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1913" y="2214563"/>
            <a:ext cx="1752600" cy="642937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bg1"/>
                </a:solidFill>
              </a:rPr>
              <a:t>Рособразование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62775" y="2214563"/>
            <a:ext cx="1752600" cy="642937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ФСО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500" y="1928813"/>
            <a:ext cx="1538288" cy="28575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</a:rPr>
              <a:t>Заказчики: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0188" y="2928938"/>
            <a:ext cx="7215187" cy="50006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3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БЮДЖЕТ – 32 084, 8 млн. рублей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357563" y="3714750"/>
            <a:ext cx="5357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2563" indent="-182563">
              <a:buFont typeface="Arial" charset="0"/>
              <a:buChar char="•"/>
            </a:pPr>
            <a:r>
              <a:rPr lang="ru-RU" sz="1700">
                <a:solidFill>
                  <a:srgbClr val="0070C0"/>
                </a:solidFill>
                <a:latin typeface="Calibri" pitchFamily="34" charset="0"/>
              </a:rPr>
              <a:t>НПА, направленные на стимулирование ИКТ</a:t>
            </a:r>
          </a:p>
          <a:p>
            <a:pPr marL="182563" indent="-182563">
              <a:buFont typeface="Arial" charset="0"/>
              <a:buChar char="•"/>
            </a:pPr>
            <a:r>
              <a:rPr lang="ru-RU" sz="1700">
                <a:solidFill>
                  <a:srgbClr val="0070C0"/>
                </a:solidFill>
                <a:latin typeface="Calibri" pitchFamily="34" charset="0"/>
              </a:rPr>
              <a:t>Развитие телекоммуникационной инфраструктуры</a:t>
            </a:r>
          </a:p>
          <a:p>
            <a:pPr marL="182563" indent="-182563">
              <a:buFont typeface="Arial" charset="0"/>
              <a:buChar char="•"/>
            </a:pPr>
            <a:r>
              <a:rPr lang="ru-RU" sz="1700">
                <a:solidFill>
                  <a:srgbClr val="0070C0"/>
                </a:solidFill>
                <a:latin typeface="Calibri" pitchFamily="34" charset="0"/>
              </a:rPr>
              <a:t>Опытные проекты по межведомственному взаимодействию</a:t>
            </a:r>
          </a:p>
          <a:p>
            <a:pPr marL="182563" indent="-182563">
              <a:buFont typeface="Arial" charset="0"/>
              <a:buChar char="•"/>
            </a:pPr>
            <a:r>
              <a:rPr lang="ru-RU" sz="1700">
                <a:solidFill>
                  <a:srgbClr val="0070C0"/>
                </a:solidFill>
                <a:latin typeface="Calibri" pitchFamily="34" charset="0"/>
              </a:rPr>
              <a:t>Аппаратное обеспечение ведомств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500" y="4214813"/>
            <a:ext cx="1538288" cy="28575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2002 - 2006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14500" y="5572125"/>
            <a:ext cx="1538288" cy="28575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2006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2010</a:t>
            </a:r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3357563" y="5214938"/>
            <a:ext cx="535781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2563" indent="-182563">
              <a:buFont typeface="Arial" charset="0"/>
              <a:buChar char="•"/>
            </a:pPr>
            <a:r>
              <a:rPr lang="ru-RU" sz="1700">
                <a:solidFill>
                  <a:srgbClr val="0070C0"/>
                </a:solidFill>
                <a:latin typeface="Calibri" pitchFamily="34" charset="0"/>
              </a:rPr>
              <a:t>Реализация целей Концепции административной реформы</a:t>
            </a:r>
          </a:p>
          <a:p>
            <a:pPr marL="182563" indent="-182563">
              <a:buFont typeface="Arial" charset="0"/>
              <a:buChar char="•"/>
            </a:pPr>
            <a:r>
              <a:rPr lang="ru-RU" sz="1700">
                <a:solidFill>
                  <a:srgbClr val="0070C0"/>
                </a:solidFill>
                <a:latin typeface="Calibri" pitchFamily="34" charset="0"/>
              </a:rPr>
              <a:t>Реализация Концепции региональной информатизации</a:t>
            </a: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3214688" y="3714750"/>
            <a:ext cx="142875" cy="128587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3214688" y="5214938"/>
            <a:ext cx="142875" cy="1071562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1143000"/>
            <a:ext cx="7286625" cy="5286375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korotkov@itmane.ru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071938" y="1500188"/>
            <a:ext cx="3071812" cy="1036637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>
                <a:solidFill>
                  <a:schemeClr val="bg1"/>
                </a:solidFill>
              </a:rPr>
              <a:t>Повышение качества государственных услуг 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>
                <a:solidFill>
                  <a:schemeClr val="bg1"/>
                </a:solidFill>
              </a:rPr>
              <a:t>Формирование сети МФЦ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71938" y="2643188"/>
            <a:ext cx="3071812" cy="1036637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>
                <a:solidFill>
                  <a:schemeClr val="bg1"/>
                </a:solidFill>
              </a:rPr>
              <a:t>Электронный документооборот – 70%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err="1">
                <a:solidFill>
                  <a:schemeClr val="bg1"/>
                </a:solidFill>
              </a:rPr>
              <a:t>Госуслуги</a:t>
            </a:r>
            <a:r>
              <a:rPr lang="ru-RU" sz="1300" dirty="0">
                <a:solidFill>
                  <a:schemeClr val="bg1"/>
                </a:solidFill>
              </a:rPr>
              <a:t> на основе ИКТ – 100% 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>
                <a:solidFill>
                  <a:schemeClr val="bg1"/>
                </a:solidFill>
              </a:rPr>
              <a:t>Электронные площадки – 100%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1938" y="3832225"/>
            <a:ext cx="3071812" cy="1036638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>
                <a:solidFill>
                  <a:schemeClr val="bg1"/>
                </a:solidFill>
              </a:rPr>
              <a:t>Электронный документооборот – 60%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err="1">
                <a:solidFill>
                  <a:schemeClr val="bg1"/>
                </a:solidFill>
              </a:rPr>
              <a:t>Госуслуги</a:t>
            </a:r>
            <a:r>
              <a:rPr lang="ru-RU" sz="1300" dirty="0">
                <a:solidFill>
                  <a:schemeClr val="bg1"/>
                </a:solidFill>
              </a:rPr>
              <a:t> на основе ИКТ – 50% 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>
                <a:solidFill>
                  <a:schemeClr val="bg1"/>
                </a:solidFill>
              </a:rPr>
              <a:t>Электронные  площадки – 70%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1938" y="5024438"/>
            <a:ext cx="3071812" cy="1036637"/>
          </a:xfrm>
          <a:prstGeom prst="roundRect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>
                <a:solidFill>
                  <a:schemeClr val="bg1"/>
                </a:solidFill>
              </a:rPr>
              <a:t>Доступность информации об ОГВ</a:t>
            </a:r>
          </a:p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err="1">
                <a:solidFill>
                  <a:schemeClr val="bg1"/>
                </a:solidFill>
              </a:rPr>
              <a:t>Госуслуги</a:t>
            </a:r>
            <a:r>
              <a:rPr lang="ru-RU" sz="1300" dirty="0">
                <a:solidFill>
                  <a:schemeClr val="bg1"/>
                </a:solidFill>
              </a:rPr>
              <a:t> в электронном виде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Изменения государственной политики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500188" y="1571625"/>
            <a:ext cx="2500312" cy="893763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Концепция долгосрочного социально-экономического развития Российской Федерации до 2020 года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1500188" y="2714625"/>
            <a:ext cx="2500312" cy="893763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Стратегия развития информационного общества в Российской Федерации до 2015 года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500188" y="3903663"/>
            <a:ext cx="2500312" cy="893762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Основные направления деятельности Правительства Российской Федерации на период до 2012 года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500188" y="5095875"/>
            <a:ext cx="2500312" cy="893763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Концепция формирования в Российской Федерации электронного правительства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/>
              <a:t>до 2010 года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7215206" y="1500174"/>
            <a:ext cx="285752" cy="4572032"/>
          </a:xfrm>
          <a:prstGeom prst="rightBrace">
            <a:avLst>
              <a:gd name="adj1" fmla="val 59917"/>
              <a:gd name="adj2" fmla="val 50000"/>
            </a:avLst>
          </a:prstGeom>
          <a:gradFill flip="none" rotWithShape="1">
            <a:gsLst>
              <a:gs pos="52000">
                <a:srgbClr val="4BBFFF"/>
              </a:gs>
              <a:gs pos="100000">
                <a:srgbClr val="00B0F0">
                  <a:tint val="23500"/>
                  <a:satMod val="160000"/>
                  <a:alpha val="0"/>
                </a:srgbClr>
              </a:gs>
            </a:gsLst>
            <a:lin ang="10800000" scaled="1"/>
            <a:tileRect/>
          </a:gradFill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1" name="Прямоугольник 17"/>
          <p:cNvSpPr>
            <a:spLocks noChangeArrowheads="1"/>
          </p:cNvSpPr>
          <p:nvPr/>
        </p:nvSpPr>
        <p:spPr bwMode="auto">
          <a:xfrm rot="-5400000">
            <a:off x="5328444" y="3529807"/>
            <a:ext cx="4572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0975" indent="-180975"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Переопределение целей</a:t>
            </a:r>
            <a:r>
              <a:rPr lang="en-US" sz="2000" b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и задач ИКТ</a:t>
            </a:r>
          </a:p>
        </p:txBody>
      </p:sp>
      <p:sp>
        <p:nvSpPr>
          <p:cNvPr id="19" name="Овал 18"/>
          <p:cNvSpPr/>
          <p:nvPr/>
        </p:nvSpPr>
        <p:spPr>
          <a:xfrm>
            <a:off x="7797800" y="3287713"/>
            <a:ext cx="989013" cy="998537"/>
          </a:xfrm>
          <a:prstGeom prst="ellipse">
            <a:avLst/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?</a:t>
            </a:r>
            <a:endParaRPr lang="ru-RU" sz="36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ФЦП ЭР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Проблемные вопросы</a:t>
            </a:r>
            <a:endParaRPr lang="ru-RU" dirty="0"/>
          </a:p>
        </p:txBody>
      </p:sp>
      <p:pic>
        <p:nvPicPr>
          <p:cNvPr id="18434" name="Содержимое 6" descr="c-new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1285875"/>
            <a:ext cx="1571625" cy="436563"/>
          </a:xfrm>
        </p:spPr>
      </p:pic>
      <p:pic>
        <p:nvPicPr>
          <p:cNvPr id="18435" name="Рисунок 7" descr="k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571750"/>
            <a:ext cx="15716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8" descr="Ъ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071938"/>
            <a:ext cx="16430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43063" y="1785938"/>
            <a:ext cx="3500437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  <a:prstDash val="sysDash"/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rPr>
              <a:t>«Электронная Россия»: деньги поделены, но не освоены</a:t>
            </a:r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643063" y="2928938"/>
            <a:ext cx="3500437" cy="928687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  <a:prstDash val="sysDash"/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«…среди аутсайдеров в списке уже действующих ФЦП проекты «Электронная Россия» и «</a:t>
            </a:r>
            <a:r>
              <a:rPr lang="ru-RU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Нанотехнологии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»</a:t>
            </a:r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643063" y="4500563"/>
            <a:ext cx="3500437" cy="1857375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  <a:prstDash val="sysDash"/>
            <a:miter lim="800000"/>
            <a:headEnd/>
            <a:tailEnd/>
          </a:ln>
          <a:effectLst/>
        </p:spPr>
        <p:txBody>
          <a:bodyPr lIns="72000" r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Хуже всего исполнялись ФЦП «Электронная Россия», профинансированная на 9,1%, «Развитие </a:t>
            </a:r>
            <a:r>
              <a:rPr lang="ru-RU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наноиндустрии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» (10,2%), «Развитие гражданской техники» (24,2%), а также «Социально-экономическое развитие Чечни» — за 9 месяцев финансирование составило 0%.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14688" y="1285875"/>
            <a:ext cx="1930400" cy="428625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4688" y="2500313"/>
            <a:ext cx="1930400" cy="428625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88" y="4071938"/>
            <a:ext cx="1930400" cy="428625"/>
          </a:xfrm>
          <a:prstGeom prst="rect">
            <a:avLst/>
          </a:prstGeom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75" y="1357313"/>
            <a:ext cx="3429000" cy="5143500"/>
          </a:xfrm>
          <a:prstGeom prst="rect">
            <a:avLst/>
          </a:prstGeom>
          <a:noFill/>
        </p:spPr>
        <p:txBody>
          <a:bodyPr lIns="36000" rIns="36000"/>
          <a:lstStyle/>
          <a:p>
            <a:pPr marL="182563" indent="-1825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82563" indent="-182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Неравноценность и разрозненность результатов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82563" indent="-182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Несоответствие мероприятий текущим государственным приоритетам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82563" indent="-182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Неэффективное использование результатов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182563" indent="-1825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Наличие большого количества узкоспециализированных мероприятий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85938" y="1998663"/>
            <a:ext cx="2286000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14500" y="2212975"/>
            <a:ext cx="1857375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928813" y="3143250"/>
            <a:ext cx="2428875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714500" y="3357563"/>
            <a:ext cx="2214563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785938" y="3570288"/>
            <a:ext cx="1643062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14500" y="4786313"/>
            <a:ext cx="2214563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14500" y="4999038"/>
            <a:ext cx="12144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714500" y="5213350"/>
            <a:ext cx="5715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Избыточность и недостаточность программы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успешных пилотных внедрений – республика Татарстан, Москва, Самара, Ханты-Мансийский АО – в отсутствие координационных центров и политической воли привело к маргинализации решений.</a:t>
            </a:r>
          </a:p>
          <a:p>
            <a:r>
              <a:rPr lang="ru-RU" dirty="0" smtClean="0"/>
              <a:t>Региональные социальные карты, совмещенные с платежными картами банков, не могут выступить в роли внутренного электронного паспорта гражданина РФ в силу ряда причин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Реализация ФЦП </a:t>
            </a:r>
            <a:br>
              <a:rPr lang="ru-RU" dirty="0" smtClean="0"/>
            </a:br>
            <a:r>
              <a:rPr lang="ru-RU" dirty="0" smtClean="0"/>
              <a:t>«Электронная Россия»</a:t>
            </a:r>
            <a:endParaRPr lang="ru-RU" dirty="0"/>
          </a:p>
        </p:txBody>
      </p:sp>
      <p:graphicFrame>
        <p:nvGraphicFramePr>
          <p:cNvPr id="19458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6375" y="3382963"/>
          <a:ext cx="7286625" cy="3214687"/>
        </p:xfrm>
        <a:graphic>
          <a:graphicData uri="http://schemas.openxmlformats.org/presentationml/2006/ole">
            <p:oleObj spid="_x0000_s19458" r:id="rId4" imgW="7285351" imgH="3218967" progId="Excel.Sheet.8">
              <p:embed/>
            </p:oleObj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1476375" y="6237288"/>
            <a:ext cx="7286625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70C0"/>
              </a:buClr>
              <a:buFont typeface="Arial" charset="0"/>
              <a:buNone/>
            </a:pPr>
            <a:r>
              <a:rPr lang="ru-RU" sz="2200" b="1">
                <a:solidFill>
                  <a:srgbClr val="C00000"/>
                </a:solidFill>
                <a:latin typeface="Calibri" pitchFamily="34" charset="0"/>
              </a:rPr>
              <a:t>Освоено более 90 % запланированных средств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85938" y="1285875"/>
            <a:ext cx="2928937" cy="1571625"/>
          </a:xfrm>
          <a:prstGeom prst="roundRect">
            <a:avLst>
              <a:gd name="adj" fmla="val 8193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Создание прикладных информационных систем</a:t>
            </a:r>
            <a:endParaRPr lang="ru-RU" sz="2000" dirty="0">
              <a:solidFill>
                <a:schemeClr val="bg1"/>
              </a:solidFill>
            </a:endParaRPr>
          </a:p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(сохранность сделанных ГКВ)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0688" y="1285875"/>
            <a:ext cx="2928937" cy="1571625"/>
          </a:xfrm>
          <a:prstGeom prst="roundRect">
            <a:avLst>
              <a:gd name="adj" fmla="val 8193"/>
            </a:avLst>
          </a:prstGeom>
          <a:gradFill flip="none" rotWithShape="1">
            <a:gsLst>
              <a:gs pos="22000">
                <a:schemeClr val="accent1">
                  <a:lumMod val="75000"/>
                </a:scheme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-1809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Проведение экспертизы реализации программы </a:t>
            </a:r>
            <a:r>
              <a:rPr lang="ru-RU" sz="1400" dirty="0"/>
              <a:t>(повышение эффективности Программы)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Государственная информационно-аналитическая система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571625" y="1143000"/>
            <a:ext cx="3714750" cy="52863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000" smtClean="0"/>
              <a:t>Мониторинг социально-экономического развития регионов</a:t>
            </a:r>
            <a:r>
              <a:rPr lang="en-US" sz="2000" smtClean="0"/>
              <a:t/>
            </a:r>
            <a:br>
              <a:rPr lang="en-US" sz="2000" smtClean="0"/>
            </a:br>
            <a:endParaRPr lang="ru-RU" sz="1400" smtClean="0"/>
          </a:p>
          <a:p>
            <a:pPr>
              <a:lnSpc>
                <a:spcPct val="110000"/>
              </a:lnSpc>
            </a:pPr>
            <a:r>
              <a:rPr lang="ru-RU" sz="2000" smtClean="0"/>
              <a:t>Контроль хода реализации национальных проектов</a:t>
            </a:r>
            <a:r>
              <a:rPr lang="en-US" sz="2000" smtClean="0"/>
              <a:t/>
            </a:r>
            <a:br>
              <a:rPr lang="en-US" sz="2000" smtClean="0"/>
            </a:br>
            <a:endParaRPr lang="ru-RU" sz="1400" smtClean="0"/>
          </a:p>
          <a:p>
            <a:pPr>
              <a:lnSpc>
                <a:spcPct val="110000"/>
              </a:lnSpc>
            </a:pPr>
            <a:r>
              <a:rPr lang="ru-RU" sz="2000" smtClean="0"/>
              <a:t>Мониторинг отраслей промышленности и ОПК</a:t>
            </a:r>
            <a:r>
              <a:rPr lang="en-US" sz="2000" smtClean="0"/>
              <a:t/>
            </a:r>
            <a:br>
              <a:rPr lang="en-US" sz="2000" smtClean="0"/>
            </a:br>
            <a:endParaRPr lang="ru-RU" sz="1400" smtClean="0"/>
          </a:p>
          <a:p>
            <a:pPr>
              <a:lnSpc>
                <a:spcPct val="110000"/>
              </a:lnSpc>
            </a:pPr>
            <a:r>
              <a:rPr lang="ru-RU" sz="2000" smtClean="0"/>
              <a:t>Мониторинг использования ИКТ</a:t>
            </a:r>
            <a:r>
              <a:rPr lang="en-US" sz="2000" smtClean="0"/>
              <a:t/>
            </a:r>
            <a:br>
              <a:rPr lang="en-US" sz="2000" smtClean="0"/>
            </a:br>
            <a:endParaRPr lang="ru-RU" sz="1400" smtClean="0"/>
          </a:p>
          <a:p>
            <a:pPr>
              <a:lnSpc>
                <a:spcPct val="110000"/>
              </a:lnSpc>
            </a:pPr>
            <a:r>
              <a:rPr lang="ru-RU" sz="2000" smtClean="0"/>
              <a:t>Обеспечение системы государственной статистики</a:t>
            </a:r>
          </a:p>
        </p:txBody>
      </p:sp>
      <p:pic>
        <p:nvPicPr>
          <p:cNvPr id="5" name="Picture 1043" descr="5 - табл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285875"/>
            <a:ext cx="3255962" cy="2241550"/>
          </a:xfrm>
          <a:prstGeom prst="rect">
            <a:avLst/>
          </a:prstGeom>
          <a:ln w="1905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41" descr="5 - кар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3143250"/>
            <a:ext cx="2447925" cy="2274888"/>
          </a:xfrm>
          <a:prstGeom prst="rect">
            <a:avLst/>
          </a:prstGeom>
          <a:ln w="1905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42" descr="5 - столбиковая диаграм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4572000"/>
            <a:ext cx="2500313" cy="1587500"/>
          </a:xfrm>
          <a:prstGeom prst="rect">
            <a:avLst/>
          </a:prstGeom>
          <a:ln w="1905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/>
              <a:t>Распространение технологий СПО</a:t>
            </a: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500188" y="1143000"/>
            <a:ext cx="3714750" cy="5286375"/>
          </a:xfrm>
        </p:spPr>
        <p:txBody>
          <a:bodyPr/>
          <a:lstStyle/>
          <a:p>
            <a:r>
              <a:rPr lang="ru-RU" sz="2000" smtClean="0"/>
              <a:t>Анализ международного и российского опыта перехода на СПО в ОГВ</a:t>
            </a:r>
            <a:br>
              <a:rPr lang="ru-RU" sz="2000" smtClean="0"/>
            </a:br>
            <a:endParaRPr lang="ru-RU" sz="1400" smtClean="0"/>
          </a:p>
          <a:p>
            <a:r>
              <a:rPr lang="ru-RU" sz="2000" smtClean="0"/>
              <a:t>План перехода на использование СПО</a:t>
            </a:r>
            <a:br>
              <a:rPr lang="ru-RU" sz="2000" smtClean="0"/>
            </a:br>
            <a:endParaRPr lang="ru-RU" sz="1400" smtClean="0"/>
          </a:p>
          <a:p>
            <a:r>
              <a:rPr lang="ru-RU" sz="2000" smtClean="0"/>
              <a:t>Предложения по созданию единой технологической платформы разработки на базе СПО</a:t>
            </a:r>
            <a:br>
              <a:rPr lang="ru-RU" sz="2000" smtClean="0"/>
            </a:br>
            <a:endParaRPr lang="ru-RU" sz="1400" smtClean="0"/>
          </a:p>
          <a:p>
            <a:r>
              <a:rPr lang="ru-RU" sz="2000" smtClean="0"/>
              <a:t>Система показателей и методика мониторинга использования СПО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928813"/>
            <a:ext cx="3324225" cy="2786062"/>
          </a:xfrm>
          <a:prstGeom prst="rect">
            <a:avLst/>
          </a:prstGeom>
          <a:ln w="1905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Прямая речь: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«В сфере коммуникаций договоренность о передаче нам самых новых технологий достигнута с «Джунипер». В сфере информационных технологий перспективный проект – в рамках создания собственной операционной системы на свободном коде – это создание центра разработки «Русская Федора».  После США и Индии мы станем третьей страной, где складывается столь перспективное сообщество программистов... Именно с этой целью мы создаем центры верификации»</a:t>
            </a:r>
          </a:p>
          <a:p>
            <a:pPr algn="r"/>
            <a:r>
              <a:rPr lang="ru-RU" dirty="0" smtClean="0"/>
              <a:t>И.О.Щеголев, </a:t>
            </a:r>
          </a:p>
          <a:p>
            <a:pPr algn="r"/>
            <a:r>
              <a:rPr lang="ru-RU" dirty="0" smtClean="0"/>
              <a:t>Министр РФ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930</Words>
  <Application>Microsoft Office PowerPoint</Application>
  <PresentationFormat>On-screen Show (4:3)</PresentationFormat>
  <Paragraphs>169</Paragraphs>
  <Slides>20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Тема Office</vt:lpstr>
      <vt:lpstr>Microsoft Office Excel 97-2003 Worksheet</vt:lpstr>
      <vt:lpstr>ЭЛЕКТРОННОЕ ПРАВИТЕЛЬСТВО: ЗА И ПРОТИВ</vt:lpstr>
      <vt:lpstr>Историческая справка: ФЦП «Электронная Россия»</vt:lpstr>
      <vt:lpstr>Изменения государственной политики</vt:lpstr>
      <vt:lpstr>Проблемные вопросы</vt:lpstr>
      <vt:lpstr>Избыточность и недостаточность программы</vt:lpstr>
      <vt:lpstr>Реализация ФЦП  «Электронная Россия»</vt:lpstr>
      <vt:lpstr>Государственная информационно-аналитическая система</vt:lpstr>
      <vt:lpstr>Распространение технологий СПО</vt:lpstr>
      <vt:lpstr>Прямая речь:</vt:lpstr>
      <vt:lpstr>Поддержка процесса переподготовки и повышения квалификации госслужащих</vt:lpstr>
      <vt:lpstr>Решения региональной информатизации</vt:lpstr>
      <vt:lpstr>Развитие Интернет-порталов</vt:lpstr>
      <vt:lpstr>Результаты экспертизы Программы</vt:lpstr>
      <vt:lpstr>Предложения</vt:lpstr>
      <vt:lpstr>Невысказанное желание: психоанализ</vt:lpstr>
      <vt:lpstr>В Правительство внесен перечень проектов федеральных целевых программ (ФЦП), которые необходимо финансировать с 2011 г.:</vt:lpstr>
      <vt:lpstr>Кейс об одном законопроекте:</vt:lpstr>
      <vt:lpstr>Посчитаем, что нужно сделать:</vt:lpstr>
      <vt:lpstr>Результат разбора кейса: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AndreiKorotkov</dc:creator>
  <cp:lastModifiedBy>AndreiKorotkov</cp:lastModifiedBy>
  <cp:revision>66</cp:revision>
  <dcterms:created xsi:type="dcterms:W3CDTF">2009-04-21T07:23:28Z</dcterms:created>
  <dcterms:modified xsi:type="dcterms:W3CDTF">2010-02-26T08:29:32Z</dcterms:modified>
</cp:coreProperties>
</file>