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88E50F-9A5B-4F75-A2F3-692755F1EACA}" type="datetimeFigureOut">
              <a:rPr lang="ru-RU" smtClean="0"/>
              <a:pPr/>
              <a:t>26.02.2010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1625E8-DA49-41E5-A4D4-9CD237C77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78619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Инновационное развитие машиностроительной промышленности России. Роль ИТ. Вызовы и реалии..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214422"/>
            <a:ext cx="8458200" cy="9144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Машиностроение в цифрах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Российское машиностроение — комплекс отраслей промышленности, выпускающих средства производства, транспорта, предметы потребления длительного пользования, а также оборонную продукцию. Этот комплекс включает в себя более 3300 только крупных и средних предприятий, на которых работают около 3,9 млн. человек, что составляет 34,5% трудоспособного населения, занятого в промышленности. </a:t>
            </a:r>
          </a:p>
          <a:p>
            <a:r>
              <a:rPr lang="ru-RU" dirty="0" smtClean="0"/>
              <a:t>В России доля машиностроения в общепромышленном выпуске 18%.</a:t>
            </a:r>
          </a:p>
          <a:p>
            <a:r>
              <a:rPr lang="ru-RU" dirty="0" smtClean="0"/>
              <a:t>Средний возраст используемого в отрасли оборудования превышает 20 лет.</a:t>
            </a:r>
          </a:p>
          <a:p>
            <a:r>
              <a:rPr lang="ru-RU" dirty="0" smtClean="0"/>
              <a:t>Доля в экспорте 5%.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Проблематика отрасли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Технологическое отставание</a:t>
            </a:r>
          </a:p>
          <a:p>
            <a:r>
              <a:rPr lang="ru-RU" dirty="0" smtClean="0"/>
              <a:t>Малые инвестиции в НТЗ</a:t>
            </a:r>
          </a:p>
          <a:p>
            <a:r>
              <a:rPr lang="ru-RU" dirty="0" smtClean="0"/>
              <a:t>Низкий уровень управленческой культуры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428992" y="3571876"/>
            <a:ext cx="157163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2844" y="4786322"/>
            <a:ext cx="87868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Отсутствие конкурентоспособных гражданских продуктов на мировом рынке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Сравнение показателей </a:t>
            </a:r>
            <a:r>
              <a:rPr lang="ru-RU" dirty="0" err="1" smtClean="0"/>
              <a:t>Сша</a:t>
            </a:r>
            <a:r>
              <a:rPr lang="ru-RU" dirty="0" smtClean="0"/>
              <a:t> и РОССИИ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Стоимость часа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750 руб. (25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USD)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350 руб.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Цикл освоения типовой детали от получения 3</a:t>
                      </a:r>
                      <a:r>
                        <a:rPr lang="en-US" dirty="0" smtClean="0"/>
                        <a:t>D </a:t>
                      </a:r>
                      <a:r>
                        <a:rPr lang="ru-RU" dirty="0" smtClean="0"/>
                        <a:t>модели</a:t>
                      </a:r>
                      <a:r>
                        <a:rPr lang="ru-RU" baseline="0" dirty="0" smtClean="0"/>
                        <a:t> в механической обработке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4 часов до 80 часов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 дней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Выработка на одного </a:t>
                      </a:r>
                      <a:r>
                        <a:rPr lang="ru-RU" dirty="0" smtClean="0"/>
                        <a:t>работающего в год  </a:t>
                      </a:r>
                      <a:r>
                        <a:rPr lang="ru-RU" dirty="0" smtClean="0"/>
                        <a:t>в механической обработке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18 000 000 млн.рублей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420 </a:t>
                      </a:r>
                      <a:r>
                        <a:rPr lang="ru-RU" dirty="0" smtClean="0"/>
                        <a:t>000 рублей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Коэффициент загрузки оборудования</a:t>
                      </a:r>
                      <a:r>
                        <a:rPr lang="ru-RU" baseline="0" dirty="0" smtClean="0"/>
                        <a:t> при двухсменной работе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Потребность в инновациях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Российскому машиностроению </a:t>
            </a:r>
            <a:r>
              <a:rPr lang="ru-RU" dirty="0" smtClean="0"/>
              <a:t>в течение 5-7 лет </a:t>
            </a:r>
            <a:r>
              <a:rPr lang="ru-RU" dirty="0" smtClean="0"/>
              <a:t>необходимо:</a:t>
            </a:r>
          </a:p>
          <a:p>
            <a:r>
              <a:rPr lang="ru-RU" dirty="0" smtClean="0"/>
              <a:t>повысить производительность труда в 12 раз;</a:t>
            </a:r>
          </a:p>
          <a:p>
            <a:r>
              <a:rPr lang="ru-RU" dirty="0" smtClean="0"/>
              <a:t>Снизить цикл подготовки производства в среднем 8,7 раза;</a:t>
            </a:r>
          </a:p>
          <a:p>
            <a:r>
              <a:rPr lang="ru-RU" dirty="0" smtClean="0"/>
              <a:t> Увеличить загрузку оборудования 2,2 раза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Потребности машиностроения в 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Решения позволяющие в сжатые сроки сократить цикл постановки на производство новой продукции (цифровое проектирование </a:t>
            </a:r>
            <a:r>
              <a:rPr lang="en-US" dirty="0" smtClean="0"/>
              <a:t>CAD/CAM</a:t>
            </a:r>
            <a:r>
              <a:rPr lang="ru-RU" dirty="0" smtClean="0"/>
              <a:t>, электронная КД, РД, комплексы управляющих программ для оборудования с ЧПУ, системы контроля)</a:t>
            </a:r>
          </a:p>
          <a:p>
            <a:r>
              <a:rPr lang="ru-RU" dirty="0" smtClean="0"/>
              <a:t>Системы оптимизации технологических процессов (</a:t>
            </a:r>
            <a:r>
              <a:rPr lang="en-US" dirty="0" err="1" smtClean="0"/>
              <a:t>scada</a:t>
            </a:r>
            <a:r>
              <a:rPr lang="ru-RU" dirty="0" smtClean="0"/>
              <a:t>)</a:t>
            </a:r>
          </a:p>
          <a:p>
            <a:r>
              <a:rPr lang="ru-RU" dirty="0" smtClean="0"/>
              <a:t>Информационны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ru-RU" dirty="0" smtClean="0"/>
              <a:t>системы поддерживающие технологии</a:t>
            </a:r>
            <a:r>
              <a:rPr lang="en-US" dirty="0" smtClean="0"/>
              <a:t> TOC, Lean, TQM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Потребности  машиностроения в 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Реализация комплексных проектов технического перевооружения включая ИТ</a:t>
            </a:r>
          </a:p>
          <a:p>
            <a:r>
              <a:rPr lang="ru-RU" dirty="0" smtClean="0"/>
              <a:t>Наличие инженерно-технологических центров по программированию оборудования с ЧПУ (</a:t>
            </a:r>
            <a:r>
              <a:rPr lang="ru-RU" dirty="0" err="1" smtClean="0"/>
              <a:t>аутсорсинг</a:t>
            </a:r>
            <a:r>
              <a:rPr lang="ru-RU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сегодняшний день в России наблюдается переходный этап: внутренний спрос растет, предложения пока нет…</a:t>
            </a:r>
          </a:p>
          <a:p>
            <a:r>
              <a:rPr lang="ru-RU" dirty="0" smtClean="0"/>
              <a:t>Отсутствие компетенций в области </a:t>
            </a:r>
            <a:r>
              <a:rPr lang="ru-RU" dirty="0" err="1" smtClean="0"/>
              <a:t>сокр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</TotalTime>
  <Words>313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Инновационное развитие машиностроительной промышленности России. Роль ИТ. Вызовы и реалии.. </vt:lpstr>
      <vt:lpstr>Машиностроение в цифрах</vt:lpstr>
      <vt:lpstr>Проблематика отрасли</vt:lpstr>
      <vt:lpstr>Сравнение показателей Сша и РОССИИ </vt:lpstr>
      <vt:lpstr>Потребность в инновациях</vt:lpstr>
      <vt:lpstr>Потребности машиностроения в ИТ</vt:lpstr>
      <vt:lpstr>Потребности  машиностроения в ИТ</vt:lpstr>
      <vt:lpstr>Реалии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Инновационное развитие машиностроительной промышленности России. Роль ИТ. Вызовы и реалии.. </dc:title>
  <dc:creator>p.plakhotny</dc:creator>
  <cp:lastModifiedBy>p.plakhotny</cp:lastModifiedBy>
  <cp:revision>14</cp:revision>
  <dcterms:created xsi:type="dcterms:W3CDTF">2010-02-25T16:02:13Z</dcterms:created>
  <dcterms:modified xsi:type="dcterms:W3CDTF">2010-02-26T09:11:00Z</dcterms:modified>
</cp:coreProperties>
</file>