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2" autoAdjust="0"/>
    <p:restoredTop sz="94737" autoAdjust="0"/>
  </p:normalViewPr>
  <p:slideViewPr>
    <p:cSldViewPr snapToGrid="0">
      <p:cViewPr varScale="1">
        <p:scale>
          <a:sx n="82" d="100"/>
          <a:sy n="82" d="100"/>
        </p:scale>
        <p:origin x="8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26300" y="2352675"/>
            <a:ext cx="47752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ru-RU" altLang="ru-RU" noProof="0"/>
              <a:t>Образец заголовка</a:t>
            </a:r>
            <a:endParaRPr lang="en-US" altLang="ru-RU" noProof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26300" y="3238501"/>
            <a:ext cx="4775200" cy="485775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ru-RU" noProof="0"/>
              <a:t>Образец подзаголовка</a:t>
            </a:r>
            <a:endParaRPr lang="en-US" altLang="ru-RU" noProof="0"/>
          </a:p>
        </p:txBody>
      </p:sp>
    </p:spTree>
    <p:extLst>
      <p:ext uri="{BB962C8B-B14F-4D97-AF65-F5344CB8AC3E}">
        <p14:creationId xmlns:p14="http://schemas.microsoft.com/office/powerpoint/2010/main" val="386157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30130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388351" y="390526"/>
            <a:ext cx="2774949" cy="55530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500" y="390526"/>
            <a:ext cx="8121651" cy="55530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381765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26022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06485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09700" y="1676400"/>
            <a:ext cx="47752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88100" y="1676400"/>
            <a:ext cx="47752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7018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7169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6181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52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30489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78136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" y="390526"/>
            <a:ext cx="110744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09700" y="1676400"/>
            <a:ext cx="9753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08846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ortune.com/2025/08/18/mit-report-95-percent-generative-ai-pilots-at-companies-failing-cf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t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Рисунок 58">
            <a:extLst>
              <a:ext uri="{FF2B5EF4-FFF2-40B4-BE49-F238E27FC236}">
                <a16:creationId xmlns:a16="http://schemas.microsoft.com/office/drawing/2014/main" id="{CA9ED2BC-C3DF-7D71-BCE1-76EF2C5132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946" y="1793169"/>
            <a:ext cx="3700943" cy="3649825"/>
          </a:xfrm>
          <a:prstGeom prst="rect">
            <a:avLst/>
          </a:prstGeom>
        </p:spPr>
      </p:pic>
      <p:cxnSp>
        <p:nvCxnSpPr>
          <p:cNvPr id="41" name="Соединительная линия уступом 40"/>
          <p:cNvCxnSpPr/>
          <p:nvPr/>
        </p:nvCxnSpPr>
        <p:spPr bwMode="auto">
          <a:xfrm rot="10800000" flipV="1">
            <a:off x="3658515" y="3584204"/>
            <a:ext cx="1607337" cy="720080"/>
          </a:xfrm>
          <a:prstGeom prst="bentConnector3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Скругленная соединительная линия 33"/>
          <p:cNvCxnSpPr/>
          <p:nvPr/>
        </p:nvCxnSpPr>
        <p:spPr bwMode="auto">
          <a:xfrm>
            <a:off x="3407266" y="5384457"/>
            <a:ext cx="1834218" cy="117075"/>
          </a:xfrm>
          <a:prstGeom prst="curvedConnector3">
            <a:avLst>
              <a:gd name="adj1" fmla="val 115797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AutoShape 2" descr="https://paydox.com/Images/team.png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4D4D4D"/>
              </a:solidFill>
              <a:latin typeface="Arial" charset="0"/>
            </a:endParaRPr>
          </a:p>
        </p:txBody>
      </p:sp>
      <p:cxnSp>
        <p:nvCxnSpPr>
          <p:cNvPr id="47" name="Соединительная линия уступом 46"/>
          <p:cNvCxnSpPr/>
          <p:nvPr/>
        </p:nvCxnSpPr>
        <p:spPr bwMode="auto">
          <a:xfrm>
            <a:off x="7673033" y="4102390"/>
            <a:ext cx="2160240" cy="111760"/>
          </a:xfrm>
          <a:prstGeom prst="bentConnector3">
            <a:avLst>
              <a:gd name="adj1" fmla="val 50000"/>
            </a:avLst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Заголовок 1"/>
          <p:cNvSpPr txBox="1">
            <a:spLocks/>
          </p:cNvSpPr>
          <p:nvPr/>
        </p:nvSpPr>
        <p:spPr bwMode="auto">
          <a:xfrm>
            <a:off x="4274610" y="171727"/>
            <a:ext cx="3998689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itchFamily="34" charset="0"/>
              </a:defRPr>
            </a:lvl9pPr>
          </a:lstStyle>
          <a:p>
            <a:r>
              <a:rPr lang="ru-RU" sz="2600" kern="0" dirty="0">
                <a:solidFill>
                  <a:srgbClr val="FFFFFF"/>
                </a:solidFill>
                <a:latin typeface="Microsoft Sans Serif"/>
              </a:rPr>
              <a:t>«Блеск и нищета ИИ»</a:t>
            </a:r>
          </a:p>
        </p:txBody>
      </p:sp>
      <p:sp>
        <p:nvSpPr>
          <p:cNvPr id="6" name="Взрыв: 14 точек 5">
            <a:extLst>
              <a:ext uri="{FF2B5EF4-FFF2-40B4-BE49-F238E27FC236}">
                <a16:creationId xmlns:a16="http://schemas.microsoft.com/office/drawing/2014/main" id="{ED986C95-EAA4-8615-B6C0-4957C675BDD3}"/>
              </a:ext>
            </a:extLst>
          </p:cNvPr>
          <p:cNvSpPr/>
          <p:nvPr/>
        </p:nvSpPr>
        <p:spPr>
          <a:xfrm rot="200859">
            <a:off x="4139614" y="1180528"/>
            <a:ext cx="4506969" cy="696398"/>
          </a:xfrm>
          <a:prstGeom prst="irregularSeal2">
            <a:avLst/>
          </a:prstGeom>
          <a:noFill/>
          <a:ln w="19050">
            <a:solidFill>
              <a:schemeClr val="bg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779950" tIns="205741" rIns="384048" bIns="205741" numCol="1" spcCol="1270" rtlCol="0" anchor="ctr" anchorCtr="0">
            <a:noAutofit/>
          </a:bodyPr>
          <a:lstStyle/>
          <a:p>
            <a:pPr algn="ctr" defTabSz="2400300">
              <a:lnSpc>
                <a:spcPct val="90000"/>
              </a:lnSpc>
              <a:spcAft>
                <a:spcPct val="35000"/>
              </a:spcAft>
            </a:pPr>
            <a:endParaRPr lang="en-CA" sz="1800"/>
          </a:p>
        </p:txBody>
      </p:sp>
      <p:cxnSp>
        <p:nvCxnSpPr>
          <p:cNvPr id="22" name="Соединительная линия уступом 30">
            <a:extLst>
              <a:ext uri="{FF2B5EF4-FFF2-40B4-BE49-F238E27FC236}">
                <a16:creationId xmlns:a16="http://schemas.microsoft.com/office/drawing/2014/main" id="{5D1F9851-00A5-5F3A-71AA-8A9710D73546}"/>
              </a:ext>
            </a:extLst>
          </p:cNvPr>
          <p:cNvCxnSpPr>
            <a:cxnSpLocks/>
          </p:cNvCxnSpPr>
          <p:nvPr/>
        </p:nvCxnSpPr>
        <p:spPr bwMode="auto">
          <a:xfrm rot="5400000">
            <a:off x="4627993" y="5146903"/>
            <a:ext cx="2936013" cy="1"/>
          </a:xfrm>
          <a:prstGeom prst="bentConnector3">
            <a:avLst>
              <a:gd name="adj1" fmla="val 50000"/>
            </a:avLst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9" name="Облачко с текстом: прямоугольное со скругленными углами 28">
            <a:extLst>
              <a:ext uri="{FF2B5EF4-FFF2-40B4-BE49-F238E27FC236}">
                <a16:creationId xmlns:a16="http://schemas.microsoft.com/office/drawing/2014/main" id="{AC9307C2-912A-AE04-2E51-A76C47FF18E8}"/>
              </a:ext>
            </a:extLst>
          </p:cNvPr>
          <p:cNvSpPr/>
          <p:nvPr/>
        </p:nvSpPr>
        <p:spPr>
          <a:xfrm>
            <a:off x="156860" y="1091790"/>
            <a:ext cx="2666173" cy="929039"/>
          </a:xfrm>
          <a:prstGeom prst="wedgeRoundRectCallout">
            <a:avLst>
              <a:gd name="adj1" fmla="val -6884"/>
              <a:gd name="adj2" fmla="val 73111"/>
              <a:gd name="adj3" fmla="val 16667"/>
            </a:avLst>
          </a:prstGeom>
          <a:solidFill>
            <a:schemeClr val="bg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79950" tIns="205741" rIns="384048" bIns="205741" numCol="1" spcCol="1270" rtlCol="0" anchor="ctr" anchorCtr="0">
            <a:noAutofit/>
          </a:bodyPr>
          <a:lstStyle/>
          <a:p>
            <a:pPr algn="ctr" defTabSz="2400300">
              <a:lnSpc>
                <a:spcPct val="90000"/>
              </a:lnSpc>
              <a:spcAft>
                <a:spcPct val="35000"/>
              </a:spcAft>
            </a:pPr>
            <a:endParaRPr lang="en-CA" sz="16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0BE22F1-0B11-7D4A-9C05-B2144E77FA6A}"/>
              </a:ext>
            </a:extLst>
          </p:cNvPr>
          <p:cNvSpPr txBox="1"/>
          <p:nvPr/>
        </p:nvSpPr>
        <p:spPr>
          <a:xfrm>
            <a:off x="493509" y="1088849"/>
            <a:ext cx="200350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«Блеск»</a:t>
            </a:r>
            <a:br>
              <a:rPr lang="ru-RU" sz="3600" dirty="0"/>
            </a:br>
            <a:r>
              <a:rPr lang="ru-RU" dirty="0"/>
              <a:t>в распознавании</a:t>
            </a:r>
            <a:endParaRPr lang="en-CA" dirty="0"/>
          </a:p>
          <a:p>
            <a:endParaRPr lang="en-CA" sz="6800" spc="100" dirty="0">
              <a:solidFill>
                <a:srgbClr val="97C7DA"/>
              </a:solidFill>
              <a:latin typeface="ArTarumianMHarvats" panose="02020603050405020304" pitchFamily="18" charset="0"/>
            </a:endParaRPr>
          </a:p>
        </p:txBody>
      </p:sp>
      <p:sp>
        <p:nvSpPr>
          <p:cNvPr id="32" name="Облачко с текстом: прямоугольное со скругленными углами 31">
            <a:extLst>
              <a:ext uri="{FF2B5EF4-FFF2-40B4-BE49-F238E27FC236}">
                <a16:creationId xmlns:a16="http://schemas.microsoft.com/office/drawing/2014/main" id="{82E36C85-2072-E16B-C49D-CE972A403657}"/>
              </a:ext>
            </a:extLst>
          </p:cNvPr>
          <p:cNvSpPr/>
          <p:nvPr/>
        </p:nvSpPr>
        <p:spPr>
          <a:xfrm>
            <a:off x="9299176" y="1083450"/>
            <a:ext cx="2666173" cy="946205"/>
          </a:xfrm>
          <a:prstGeom prst="wedgeRoundRectCallout">
            <a:avLst>
              <a:gd name="adj1" fmla="val 4548"/>
              <a:gd name="adj2" fmla="val 76354"/>
              <a:gd name="adj3" fmla="val 16667"/>
            </a:avLst>
          </a:prstGeom>
          <a:solidFill>
            <a:schemeClr val="bg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79950" tIns="205741" rIns="384048" bIns="205741" numCol="1" spcCol="1270" rtlCol="0" anchor="ctr" anchorCtr="0">
            <a:noAutofit/>
          </a:bodyPr>
          <a:lstStyle/>
          <a:p>
            <a:pPr algn="ctr" defTabSz="2400300">
              <a:lnSpc>
                <a:spcPct val="90000"/>
              </a:lnSpc>
              <a:spcAft>
                <a:spcPct val="35000"/>
              </a:spcAft>
            </a:pPr>
            <a:endParaRPr lang="en-CA" sz="16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9624C18-4235-5F17-85CC-76C160D0DE3B}"/>
              </a:ext>
            </a:extLst>
          </p:cNvPr>
          <p:cNvSpPr txBox="1"/>
          <p:nvPr/>
        </p:nvSpPr>
        <p:spPr>
          <a:xfrm>
            <a:off x="9635825" y="1109665"/>
            <a:ext cx="200350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«Нищета»</a:t>
            </a:r>
            <a:br>
              <a:rPr lang="ru-RU" sz="3600" dirty="0"/>
            </a:br>
            <a:r>
              <a:rPr lang="ru-RU" dirty="0"/>
              <a:t>в рассуждении</a:t>
            </a:r>
            <a:endParaRPr lang="en-CA" dirty="0"/>
          </a:p>
          <a:p>
            <a:endParaRPr lang="en-CA" sz="6800" spc="100" dirty="0">
              <a:solidFill>
                <a:srgbClr val="97C7DA"/>
              </a:solidFill>
              <a:latin typeface="ArTarumianMHarvats" panose="02020603050405020304" pitchFamily="18" charset="0"/>
            </a:endParaRPr>
          </a:p>
        </p:txBody>
      </p:sp>
      <p:sp>
        <p:nvSpPr>
          <p:cNvPr id="36" name="Облачко с текстом: прямоугольное 35">
            <a:extLst>
              <a:ext uri="{FF2B5EF4-FFF2-40B4-BE49-F238E27FC236}">
                <a16:creationId xmlns:a16="http://schemas.microsoft.com/office/drawing/2014/main" id="{0ABA1BB2-4FC2-56C3-054E-8D9FA5DBF5C6}"/>
              </a:ext>
            </a:extLst>
          </p:cNvPr>
          <p:cNvSpPr/>
          <p:nvPr/>
        </p:nvSpPr>
        <p:spPr>
          <a:xfrm>
            <a:off x="192509" y="3593998"/>
            <a:ext cx="5264464" cy="792973"/>
          </a:xfrm>
          <a:prstGeom prst="wedgeRectCallout">
            <a:avLst>
              <a:gd name="adj1" fmla="val -19429"/>
              <a:gd name="adj2" fmla="val -73091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21200" tIns="205741" rIns="384048" bIns="205741" numCol="1" spcCol="1270" rtlCol="0" anchor="ctr" anchorCtr="0">
            <a:noAutofit/>
          </a:bodyPr>
          <a:lstStyle/>
          <a:p>
            <a:pPr defTabSz="2400300">
              <a:lnSpc>
                <a:spcPct val="90000"/>
              </a:lnSpc>
              <a:spcAft>
                <a:spcPct val="35000"/>
              </a:spcAft>
            </a:pPr>
            <a:r>
              <a:rPr lang="ru-RU" sz="1800" dirty="0"/>
              <a:t>Распознавание лиц</a:t>
            </a:r>
            <a:br>
              <a:rPr lang="ru-RU" sz="1800" dirty="0"/>
            </a:br>
            <a:r>
              <a:rPr lang="ru-RU" sz="1400" dirty="0"/>
              <a:t>контроль документов, контроль доступа, оплата улыбкой…</a:t>
            </a:r>
            <a:endParaRPr lang="en-CA" sz="1400" dirty="0"/>
          </a:p>
        </p:txBody>
      </p:sp>
      <p:sp>
        <p:nvSpPr>
          <p:cNvPr id="38" name="Блок-схема: альтернативный процесс 37">
            <a:extLst>
              <a:ext uri="{FF2B5EF4-FFF2-40B4-BE49-F238E27FC236}">
                <a16:creationId xmlns:a16="http://schemas.microsoft.com/office/drawing/2014/main" id="{1012ED71-5726-5308-5CF2-51BA93DFBA58}"/>
              </a:ext>
            </a:extLst>
          </p:cNvPr>
          <p:cNvSpPr/>
          <p:nvPr/>
        </p:nvSpPr>
        <p:spPr>
          <a:xfrm>
            <a:off x="2085325" y="2089097"/>
            <a:ext cx="8288209" cy="1334801"/>
          </a:xfrm>
          <a:prstGeom prst="flowChartAlternateProcess">
            <a:avLst/>
          </a:prstGeom>
          <a:gradFill flip="none" rotWithShape="1">
            <a:gsLst>
              <a:gs pos="0">
                <a:schemeClr val="accent1">
                  <a:hueOff val="0"/>
                  <a:satOff val="0"/>
                  <a:lumOff val="0"/>
                  <a:alphaOff val="0"/>
                  <a:shade val="51000"/>
                  <a:satMod val="130000"/>
                </a:schemeClr>
              </a:gs>
              <a:gs pos="80000">
                <a:schemeClr val="accent1">
                  <a:hueOff val="0"/>
                  <a:satOff val="0"/>
                  <a:lumOff val="0"/>
                  <a:alphaOff val="0"/>
                  <a:shade val="93000"/>
                  <a:satMod val="130000"/>
                </a:schemeClr>
              </a:gs>
              <a:gs pos="100000">
                <a:schemeClr val="accent1">
                  <a:hueOff val="0"/>
                  <a:satOff val="0"/>
                  <a:lumOff val="0"/>
                  <a:alphaOff val="0"/>
                  <a:shade val="94000"/>
                  <a:satMod val="135000"/>
                </a:schemeClr>
              </a:gs>
            </a:gsLst>
            <a:lin ang="5400000" scaled="1"/>
            <a:tileRect/>
          </a:gra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79950" tIns="205741" rIns="384048" bIns="205741" numCol="1" spcCol="1270" rtlCol="0" anchor="ctr" anchorCtr="0">
            <a:noAutofit/>
          </a:bodyPr>
          <a:lstStyle/>
          <a:p>
            <a:r>
              <a:rPr lang="ru-RU" sz="1700" dirty="0"/>
              <a:t>Смысл формулы в правильном позиционировании домена AGI</a:t>
            </a:r>
            <a:r>
              <a:rPr lang="en-US" sz="1700" dirty="0"/>
              <a:t>:</a:t>
            </a:r>
            <a:r>
              <a:rPr lang="ru-RU" dirty="0"/>
              <a:t> </a:t>
            </a:r>
            <a:br>
              <a:rPr lang="en-US" dirty="0"/>
            </a:br>
            <a:r>
              <a:rPr lang="en-CA" dirty="0"/>
              <a:t>• </a:t>
            </a:r>
            <a:r>
              <a:rPr lang="ru-RU" sz="1600" dirty="0"/>
              <a:t>сначала надо распознать предметную область и ее объекты, </a:t>
            </a:r>
            <a:br>
              <a:rPr lang="en-US" sz="1600" dirty="0"/>
            </a:br>
            <a:r>
              <a:rPr lang="en-CA" dirty="0"/>
              <a:t>• </a:t>
            </a:r>
            <a:r>
              <a:rPr lang="ru-RU" sz="1600" dirty="0"/>
              <a:t>потом ими оперировать </a:t>
            </a:r>
            <a:r>
              <a:rPr lang="en-CA" sz="1600" dirty="0"/>
              <a:t>—</a:t>
            </a:r>
            <a:r>
              <a:rPr lang="ru-RU" sz="1600" dirty="0"/>
              <a:t> рассуждать / понимать </a:t>
            </a:r>
            <a:r>
              <a:rPr lang="en-US" sz="1600" dirty="0"/>
              <a:t>/ </a:t>
            </a:r>
            <a:r>
              <a:rPr lang="ru-RU" sz="1600" dirty="0"/>
              <a:t>принимать решения. </a:t>
            </a:r>
            <a:br>
              <a:rPr lang="en-US" sz="1600" dirty="0"/>
            </a:br>
            <a:r>
              <a:rPr lang="en-CA" sz="1600" dirty="0"/>
              <a:t>👉 </a:t>
            </a:r>
            <a:r>
              <a:rPr lang="ru-RU" sz="1600" dirty="0"/>
              <a:t>Это и есть основные функции интеллекта. И это довольно очевидно.</a:t>
            </a:r>
            <a:br>
              <a:rPr lang="ru-RU" sz="1600" dirty="0"/>
            </a:br>
            <a:endParaRPr lang="en-CA" sz="1600" dirty="0"/>
          </a:p>
        </p:txBody>
      </p:sp>
      <p:sp>
        <p:nvSpPr>
          <p:cNvPr id="40" name="Облачко с текстом: прямоугольное 39">
            <a:extLst>
              <a:ext uri="{FF2B5EF4-FFF2-40B4-BE49-F238E27FC236}">
                <a16:creationId xmlns:a16="http://schemas.microsoft.com/office/drawing/2014/main" id="{557BDAD9-CC61-5219-5C2C-002748E36A24}"/>
              </a:ext>
            </a:extLst>
          </p:cNvPr>
          <p:cNvSpPr/>
          <p:nvPr/>
        </p:nvSpPr>
        <p:spPr>
          <a:xfrm>
            <a:off x="205194" y="4608896"/>
            <a:ext cx="5264464" cy="915271"/>
          </a:xfrm>
          <a:prstGeom prst="wedgeRectCallout">
            <a:avLst>
              <a:gd name="adj1" fmla="val -19429"/>
              <a:gd name="adj2" fmla="val -73091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21200" tIns="205741" rIns="384048" bIns="205741" numCol="1" spcCol="1270" rtlCol="0" anchor="ctr" anchorCtr="0">
            <a:noAutofit/>
          </a:bodyPr>
          <a:lstStyle/>
          <a:p>
            <a:pPr defTabSz="2400300">
              <a:lnSpc>
                <a:spcPct val="90000"/>
              </a:lnSpc>
              <a:spcAft>
                <a:spcPct val="35000"/>
              </a:spcAft>
            </a:pPr>
            <a:r>
              <a:rPr lang="ru-RU" dirty="0"/>
              <a:t>Распознавание объектов инфраструктуры</a:t>
            </a:r>
            <a:br>
              <a:rPr lang="ru-RU" dirty="0"/>
            </a:br>
            <a:r>
              <a:rPr lang="ru-RU" sz="1400" dirty="0"/>
              <a:t>беспилотное вождение, роботизация склада…</a:t>
            </a:r>
            <a:endParaRPr lang="en-CA" sz="1400" dirty="0"/>
          </a:p>
        </p:txBody>
      </p:sp>
      <p:sp>
        <p:nvSpPr>
          <p:cNvPr id="42" name="Облачко с текстом: прямоугольное 41">
            <a:extLst>
              <a:ext uri="{FF2B5EF4-FFF2-40B4-BE49-F238E27FC236}">
                <a16:creationId xmlns:a16="http://schemas.microsoft.com/office/drawing/2014/main" id="{5623EFAE-1FE6-DE67-A11E-1B599945E089}"/>
              </a:ext>
            </a:extLst>
          </p:cNvPr>
          <p:cNvSpPr/>
          <p:nvPr/>
        </p:nvSpPr>
        <p:spPr>
          <a:xfrm>
            <a:off x="6745718" y="3598339"/>
            <a:ext cx="5252740" cy="788632"/>
          </a:xfrm>
          <a:prstGeom prst="wedgeRectCallout">
            <a:avLst>
              <a:gd name="adj1" fmla="val 22658"/>
              <a:gd name="adj2" fmla="val -69835"/>
            </a:avLst>
          </a:prstGeom>
          <a:solidFill>
            <a:srgbClr val="7030A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79950" tIns="205741" rIns="384048" bIns="205741" numCol="1" spcCol="1270" rtlCol="0" anchor="ctr" anchorCtr="0">
            <a:noAutofit/>
          </a:bodyPr>
          <a:lstStyle/>
          <a:p>
            <a:pPr algn="r" defTabSz="2400300">
              <a:lnSpc>
                <a:spcPct val="90000"/>
              </a:lnSpc>
              <a:spcAft>
                <a:spcPct val="35000"/>
              </a:spcAft>
            </a:pPr>
            <a:r>
              <a:rPr lang="ru-RU" sz="1800" dirty="0"/>
              <a:t>Логические рассуждения</a:t>
            </a:r>
            <a:br>
              <a:rPr lang="ru-RU" sz="1800" dirty="0"/>
            </a:br>
            <a:r>
              <a:rPr lang="ru-RU" sz="1400" dirty="0"/>
              <a:t>принятие управленческих решений на основе фактов, содержательный анализ документов</a:t>
            </a:r>
            <a:endParaRPr lang="en-CA" sz="1400" dirty="0"/>
          </a:p>
        </p:txBody>
      </p:sp>
      <p:sp>
        <p:nvSpPr>
          <p:cNvPr id="43" name="Облачко с текстом: прямоугольное 42">
            <a:extLst>
              <a:ext uri="{FF2B5EF4-FFF2-40B4-BE49-F238E27FC236}">
                <a16:creationId xmlns:a16="http://schemas.microsoft.com/office/drawing/2014/main" id="{E7F1DD0F-9B65-D7F6-4845-AC05099EB451}"/>
              </a:ext>
            </a:extLst>
          </p:cNvPr>
          <p:cNvSpPr/>
          <p:nvPr/>
        </p:nvSpPr>
        <p:spPr>
          <a:xfrm>
            <a:off x="192509" y="5744526"/>
            <a:ext cx="5264464" cy="847687"/>
          </a:xfrm>
          <a:prstGeom prst="wedgeRectCallout">
            <a:avLst>
              <a:gd name="adj1" fmla="val -19429"/>
              <a:gd name="adj2" fmla="val -73091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21200" tIns="205741" rIns="384048" bIns="205741" numCol="1" spcCol="1270" rtlCol="0" anchor="ctr" anchorCtr="0">
            <a:noAutofit/>
          </a:bodyPr>
          <a:lstStyle/>
          <a:p>
            <a:pPr defTabSz="2400300">
              <a:lnSpc>
                <a:spcPct val="90000"/>
              </a:lnSpc>
              <a:spcAft>
                <a:spcPct val="35000"/>
              </a:spcAft>
            </a:pPr>
            <a:r>
              <a:rPr lang="ru-RU" dirty="0"/>
              <a:t>Распознавание и генерация </a:t>
            </a:r>
            <a:br>
              <a:rPr lang="en-US" dirty="0"/>
            </a:br>
            <a:r>
              <a:rPr lang="ru-RU" dirty="0"/>
              <a:t>текстов</a:t>
            </a:r>
            <a:r>
              <a:rPr lang="en-US" dirty="0"/>
              <a:t>, </a:t>
            </a:r>
            <a:r>
              <a:rPr lang="ru-RU" dirty="0"/>
              <a:t>голоса и изображений</a:t>
            </a:r>
            <a:br>
              <a:rPr lang="ru-RU" dirty="0"/>
            </a:br>
            <a:r>
              <a:rPr lang="ru-RU" sz="1400" dirty="0"/>
              <a:t>чат-боты, видеоклипы, ассистенты…</a:t>
            </a:r>
            <a:endParaRPr lang="en-CA" sz="1400" dirty="0"/>
          </a:p>
        </p:txBody>
      </p:sp>
      <p:sp>
        <p:nvSpPr>
          <p:cNvPr id="45" name="Облачко с текстом: прямоугольное 44">
            <a:extLst>
              <a:ext uri="{FF2B5EF4-FFF2-40B4-BE49-F238E27FC236}">
                <a16:creationId xmlns:a16="http://schemas.microsoft.com/office/drawing/2014/main" id="{225BF0EB-76BC-8172-0E42-4E1F074EF2D5}"/>
              </a:ext>
            </a:extLst>
          </p:cNvPr>
          <p:cNvSpPr/>
          <p:nvPr/>
        </p:nvSpPr>
        <p:spPr>
          <a:xfrm>
            <a:off x="6745718" y="4594796"/>
            <a:ext cx="5264464" cy="929372"/>
          </a:xfrm>
          <a:prstGeom prst="wedgeRectCallout">
            <a:avLst>
              <a:gd name="adj1" fmla="val 22658"/>
              <a:gd name="adj2" fmla="val -69835"/>
            </a:avLst>
          </a:prstGeom>
          <a:solidFill>
            <a:srgbClr val="7030A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79950" tIns="205741" rIns="384048" bIns="205741" numCol="1" spcCol="1270" rtlCol="0" anchor="ctr" anchorCtr="0">
            <a:noAutofit/>
          </a:bodyPr>
          <a:lstStyle/>
          <a:p>
            <a:pPr algn="r" defTabSz="2400300">
              <a:lnSpc>
                <a:spcPct val="90000"/>
              </a:lnSpc>
              <a:spcAft>
                <a:spcPct val="35000"/>
              </a:spcAft>
            </a:pPr>
            <a:r>
              <a:rPr lang="en-US" sz="1800" dirty="0"/>
              <a:t>Enterprise AI / </a:t>
            </a:r>
            <a:r>
              <a:rPr lang="ru-RU" sz="1800" dirty="0"/>
              <a:t>Корпоративный ИИ</a:t>
            </a:r>
            <a:br>
              <a:rPr lang="ru-RU" sz="1800" dirty="0"/>
            </a:br>
            <a:r>
              <a:rPr lang="ru-RU" sz="1400" dirty="0"/>
              <a:t>управление бизнес-процессами </a:t>
            </a:r>
            <a:r>
              <a:rPr lang="en-CA" dirty="0"/>
              <a:t>—</a:t>
            </a:r>
            <a:r>
              <a:rPr lang="ru-RU" sz="1400" dirty="0"/>
              <a:t> только </a:t>
            </a:r>
            <a:r>
              <a:rPr lang="en-US" sz="1400" dirty="0"/>
              <a:t>5% </a:t>
            </a:r>
            <a:r>
              <a:rPr lang="ru-RU" sz="1400" dirty="0"/>
              <a:t>внедрений </a:t>
            </a:r>
            <a:r>
              <a:rPr lang="en-US" sz="1400" dirty="0"/>
              <a:t>Enterprise AI </a:t>
            </a:r>
            <a:r>
              <a:rPr lang="ru-RU" sz="1400" dirty="0"/>
              <a:t>признаны успешными</a:t>
            </a:r>
            <a:br>
              <a:rPr lang="en-US" sz="1400" dirty="0"/>
            </a:br>
            <a:r>
              <a:rPr lang="en-US" sz="900" i="1" dirty="0">
                <a:solidFill>
                  <a:srgbClr val="FFFF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MIT NANDA State of AI in Business 2025</a:t>
            </a:r>
            <a:endParaRPr lang="en-CA" sz="900" i="1" dirty="0">
              <a:solidFill>
                <a:srgbClr val="FFFF00"/>
              </a:solidFill>
            </a:endParaRPr>
          </a:p>
        </p:txBody>
      </p:sp>
      <p:sp>
        <p:nvSpPr>
          <p:cNvPr id="46" name="Облачко с текстом: прямоугольное 45">
            <a:extLst>
              <a:ext uri="{FF2B5EF4-FFF2-40B4-BE49-F238E27FC236}">
                <a16:creationId xmlns:a16="http://schemas.microsoft.com/office/drawing/2014/main" id="{F515213A-100E-BEEC-6BA8-26D5FBB7E7B4}"/>
              </a:ext>
            </a:extLst>
          </p:cNvPr>
          <p:cNvSpPr/>
          <p:nvPr/>
        </p:nvSpPr>
        <p:spPr>
          <a:xfrm>
            <a:off x="6733994" y="5744526"/>
            <a:ext cx="5264464" cy="873782"/>
          </a:xfrm>
          <a:prstGeom prst="wedgeRectCallout">
            <a:avLst>
              <a:gd name="adj1" fmla="val 22658"/>
              <a:gd name="adj2" fmla="val -69835"/>
            </a:avLst>
          </a:prstGeom>
          <a:solidFill>
            <a:srgbClr val="7030A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79950" tIns="205741" rIns="384048" bIns="205741" numCol="1" spcCol="1270" rtlCol="0" anchor="ctr" anchorCtr="0">
            <a:noAutofit/>
          </a:bodyPr>
          <a:lstStyle/>
          <a:p>
            <a:pPr algn="r" defTabSz="2400300">
              <a:lnSpc>
                <a:spcPct val="90000"/>
              </a:lnSpc>
              <a:spcAft>
                <a:spcPct val="35000"/>
              </a:spcAft>
            </a:pPr>
            <a:r>
              <a:rPr lang="ru-RU" sz="1800" dirty="0"/>
              <a:t>Когнитивные задачи</a:t>
            </a:r>
            <a:br>
              <a:rPr lang="ru-RU" sz="1800" dirty="0"/>
            </a:br>
            <a:r>
              <a:rPr lang="ru-RU" sz="1400" dirty="0"/>
              <a:t>содержащие неопределенности и требующие способности к обобщениям</a:t>
            </a:r>
            <a:endParaRPr lang="en-CA" sz="14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32C5111-9139-99A5-222A-14703E3FF05C}"/>
              </a:ext>
            </a:extLst>
          </p:cNvPr>
          <p:cNvSpPr txBox="1"/>
          <p:nvPr/>
        </p:nvSpPr>
        <p:spPr>
          <a:xfrm>
            <a:off x="10485120" y="6557044"/>
            <a:ext cx="162595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©</a:t>
            </a:r>
            <a:r>
              <a:rPr lang="en-CA" sz="1050" dirty="0"/>
              <a:t> </a:t>
            </a:r>
            <a:r>
              <a:rPr lang="ru-RU" sz="1000" spc="100" dirty="0">
                <a:solidFill>
                  <a:schemeClr val="accent4"/>
                </a:solidFill>
                <a:latin typeface="ArTarumianMHarvats" panose="02020603050405020304" pitchFamily="18" charset="0"/>
              </a:rPr>
              <a:t>В.В.Сенкевич</a:t>
            </a:r>
            <a:r>
              <a:rPr lang="en-US" sz="1000" spc="100" dirty="0">
                <a:solidFill>
                  <a:schemeClr val="accent4"/>
                </a:solidFill>
                <a:latin typeface="ArTarumianMHarvats" panose="02020603050405020304" pitchFamily="18" charset="0"/>
              </a:rPr>
              <a:t>, 2026</a:t>
            </a:r>
            <a:endParaRPr lang="en-CA" sz="1000" spc="100" dirty="0">
              <a:solidFill>
                <a:schemeClr val="accent4"/>
              </a:solidFill>
              <a:latin typeface="ArTarumianMHarvats" panose="02020603050405020304" pitchFamily="18" charset="0"/>
            </a:endParaRPr>
          </a:p>
        </p:txBody>
      </p:sp>
      <p:sp>
        <p:nvSpPr>
          <p:cNvPr id="53" name="Блок-схема: альтернативный процесс 52">
            <a:extLst>
              <a:ext uri="{FF2B5EF4-FFF2-40B4-BE49-F238E27FC236}">
                <a16:creationId xmlns:a16="http://schemas.microsoft.com/office/drawing/2014/main" id="{F1855620-38A3-485F-7559-F6ADECAC6107}"/>
              </a:ext>
            </a:extLst>
          </p:cNvPr>
          <p:cNvSpPr/>
          <p:nvPr/>
        </p:nvSpPr>
        <p:spPr>
          <a:xfrm>
            <a:off x="2984507" y="3165231"/>
            <a:ext cx="6211868" cy="3590270"/>
          </a:xfrm>
          <a:prstGeom prst="flowChartAlternateProcess">
            <a:avLst/>
          </a:prstGeom>
          <a:solidFill>
            <a:srgbClr val="FFC000">
              <a:alpha val="83922"/>
            </a:srgb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0" tIns="396000" rIns="360000" bIns="205741" numCol="1" spcCol="1270" rtlCol="0" anchor="ctr" anchorCtr="0">
            <a:no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Основная проблема современного ИИ</a:t>
            </a:r>
            <a:r>
              <a:rPr lang="en-US" sz="1600" b="1" dirty="0">
                <a:solidFill>
                  <a:schemeClr val="accent4">
                    <a:lumMod val="50000"/>
                  </a:schemeClr>
                </a:solidFill>
              </a:rPr>
              <a:t>: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16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br>
              <a:rPr lang="en-US" sz="16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«обучения —</a:t>
            </a:r>
            <a:r>
              <a:rPr lang="en-US" sz="16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недостаточно»</a:t>
            </a:r>
            <a:br>
              <a:rPr lang="en-US" sz="1600" b="1" dirty="0">
                <a:solidFill>
                  <a:schemeClr val="accent4">
                    <a:lumMod val="50000"/>
                  </a:schemeClr>
                </a:solidFill>
              </a:rPr>
            </a:br>
            <a:endParaRPr lang="en-US" sz="800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• Обучения на примерах недостаточно, решение когнитивных задач требует понимания. Обучение важно и «полезно», но оно не может компенсировать отсутствие понимания. В этом вся суть </a:t>
            </a:r>
            <a:r>
              <a:rPr lang="ru-RU" sz="1600" dirty="0" err="1">
                <a:solidFill>
                  <a:schemeClr val="accent4">
                    <a:lumMod val="50000"/>
                  </a:schemeClr>
                </a:solidFill>
              </a:rPr>
              <a:t>LLMs</a:t>
            </a: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 / БЯМ</a:t>
            </a:r>
            <a:r>
              <a:rPr lang="en-US" sz="16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(Больших Языковых Моделей).</a:t>
            </a:r>
          </a:p>
          <a:p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•</a:t>
            </a:r>
            <a:r>
              <a:rPr lang="ru-RU" sz="1600" u="sng" dirty="0">
                <a:solidFill>
                  <a:schemeClr val="accent4">
                    <a:lumMod val="50000"/>
                  </a:schemeClr>
                </a:solidFill>
              </a:rPr>
              <a:t> LLM распознаёт известное. AGI рассуждает, чтобы понимать неизвестное.</a:t>
            </a:r>
            <a:r>
              <a:rPr lang="en-US" sz="1600" u="sng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br>
              <a:rPr lang="en-US" sz="1600" u="sng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• Распознавание предиктивно. Рассуждение предик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а</a:t>
            </a: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тивно. Почувствуем разницу.</a:t>
            </a:r>
            <a:r>
              <a:rPr lang="en-US" sz="16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accent4">
                    <a:lumMod val="50000"/>
                  </a:schemeClr>
                </a:solidFill>
              </a:rPr>
              <a:t>Реальный интеллект интегрирует обе эти способности.</a:t>
            </a:r>
            <a:endParaRPr lang="ru-RU" sz="800" u="sng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</a:rPr>
              <a:t>▲ AGI / HLAI (Human Level AI) есть сущность, способная к пониманию</a:t>
            </a:r>
            <a:r>
              <a:rPr lang="ru-RU" sz="8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800" dirty="0">
                <a:solidFill>
                  <a:schemeClr val="accent4">
                    <a:lumMod val="50000"/>
                  </a:schemeClr>
                </a:solidFill>
              </a:rPr>
              <a:t>©VS</a:t>
            </a:r>
            <a:br>
              <a:rPr lang="en-US" sz="1600" dirty="0">
                <a:solidFill>
                  <a:schemeClr val="accent4">
                    <a:lumMod val="50000"/>
                  </a:schemeClr>
                </a:solidFill>
              </a:rPr>
            </a:br>
            <a:endParaRPr lang="en-CA" sz="1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Rectangle 6"/>
          <p:cNvSpPr txBox="1">
            <a:spLocks noChangeArrowheads="1"/>
          </p:cNvSpPr>
          <p:nvPr/>
        </p:nvSpPr>
        <p:spPr bwMode="auto">
          <a:xfrm>
            <a:off x="1493732" y="776590"/>
            <a:ext cx="9144000" cy="1521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ru-RU" altLang="ko-KR" sz="20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  <a:t>Краткая формула </a:t>
            </a:r>
            <a:r>
              <a:rPr lang="en-US" altLang="ko-KR" sz="20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  <a:t>AGI </a:t>
            </a:r>
            <a:br>
              <a:rPr lang="ru-RU" altLang="ko-KR" sz="20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</a:br>
            <a:r>
              <a:rPr lang="en-US" altLang="ko-KR" sz="16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  <a:t>(</a:t>
            </a:r>
            <a:r>
              <a:rPr lang="en-US" altLang="ko-KR" sz="1600" kern="0" dirty="0">
                <a:solidFill>
                  <a:schemeClr val="accent1">
                    <a:lumMod val="50000"/>
                  </a:schemeClr>
                </a:solidFill>
                <a:latin typeface="Microsoft Sans Serif"/>
                <a:ea typeface="굴림" charset="-127"/>
              </a:rPr>
              <a:t>A</a:t>
            </a:r>
            <a:r>
              <a:rPr lang="en-US" altLang="ko-KR" sz="16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  <a:t>rtificial </a:t>
            </a:r>
            <a:r>
              <a:rPr lang="en-US" altLang="ko-KR" sz="1600" kern="0" dirty="0">
                <a:solidFill>
                  <a:schemeClr val="accent1">
                    <a:lumMod val="50000"/>
                  </a:schemeClr>
                </a:solidFill>
                <a:latin typeface="Microsoft Sans Serif"/>
                <a:ea typeface="굴림" charset="-127"/>
              </a:rPr>
              <a:t>G</a:t>
            </a:r>
            <a:r>
              <a:rPr lang="en-US" altLang="ko-KR" sz="16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  <a:t>eneral </a:t>
            </a:r>
            <a:r>
              <a:rPr lang="en-US" altLang="ko-KR" sz="1600" kern="0" dirty="0">
                <a:solidFill>
                  <a:schemeClr val="accent1">
                    <a:lumMod val="50000"/>
                  </a:schemeClr>
                </a:solidFill>
                <a:latin typeface="Microsoft Sans Serif"/>
                <a:ea typeface="굴림" charset="-127"/>
              </a:rPr>
              <a:t>I</a:t>
            </a:r>
            <a:r>
              <a:rPr lang="en-US" altLang="ko-KR" sz="16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  <a:t>ntelligence / </a:t>
            </a:r>
            <a:r>
              <a:rPr lang="ru-RU" altLang="ko-KR" sz="1600" kern="0" dirty="0">
                <a:solidFill>
                  <a:schemeClr val="accent1">
                    <a:lumMod val="50000"/>
                  </a:schemeClr>
                </a:solidFill>
                <a:latin typeface="Microsoft Sans Serif"/>
                <a:ea typeface="굴림" charset="-127"/>
              </a:rPr>
              <a:t>О</a:t>
            </a:r>
            <a:r>
              <a:rPr lang="ru-RU" altLang="ko-KR" sz="16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  <a:t>бщий </a:t>
            </a:r>
            <a:r>
              <a:rPr lang="ru-RU" altLang="ko-KR" sz="1600" kern="0" dirty="0">
                <a:solidFill>
                  <a:schemeClr val="accent1">
                    <a:lumMod val="50000"/>
                  </a:schemeClr>
                </a:solidFill>
                <a:latin typeface="Microsoft Sans Serif"/>
                <a:ea typeface="굴림" charset="-127"/>
              </a:rPr>
              <a:t>И</a:t>
            </a:r>
            <a:r>
              <a:rPr lang="ru-RU" altLang="ko-KR" sz="16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  <a:t>скусственный </a:t>
            </a:r>
            <a:r>
              <a:rPr lang="ru-RU" altLang="ko-KR" sz="1600" kern="0" dirty="0">
                <a:solidFill>
                  <a:schemeClr val="accent1">
                    <a:lumMod val="50000"/>
                  </a:schemeClr>
                </a:solidFill>
                <a:latin typeface="Microsoft Sans Serif"/>
                <a:ea typeface="굴림" charset="-127"/>
              </a:rPr>
              <a:t>И</a:t>
            </a:r>
            <a:r>
              <a:rPr lang="ru-RU" altLang="ko-KR" sz="16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  <a:t>нтеллект</a:t>
            </a:r>
            <a:r>
              <a:rPr lang="en-US" altLang="ko-KR" sz="16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  <a:t>)</a:t>
            </a:r>
            <a:r>
              <a:rPr lang="en-US" altLang="ko-KR" sz="20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  <a:t>:</a:t>
            </a:r>
            <a:br>
              <a:rPr lang="en-US" altLang="ko-KR" sz="2000" kern="0" dirty="0">
                <a:solidFill>
                  <a:schemeClr val="tx1">
                    <a:lumMod val="50000"/>
                  </a:schemeClr>
                </a:solidFill>
                <a:latin typeface="Microsoft Sans Serif"/>
                <a:ea typeface="굴림" charset="-127"/>
              </a:rPr>
            </a:br>
            <a:br>
              <a:rPr lang="en-US" altLang="ko-KR" sz="800" kern="0" dirty="0">
                <a:solidFill>
                  <a:srgbClr val="FFFFFF">
                    <a:lumMod val="50000"/>
                  </a:srgbClr>
                </a:solidFill>
                <a:latin typeface="Microsoft Sans Serif"/>
                <a:ea typeface="굴림" charset="-127"/>
              </a:rPr>
            </a:br>
            <a:r>
              <a:rPr lang="en-CA" sz="2600" b="1" dirty="0">
                <a:solidFill>
                  <a:schemeClr val="accent1">
                    <a:lumMod val="75000"/>
                  </a:schemeClr>
                </a:solidFill>
              </a:rPr>
              <a:t>▲ AGI = R + R</a:t>
            </a:r>
            <a:r>
              <a:rPr lang="en-CA" sz="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800" dirty="0">
                <a:solidFill>
                  <a:schemeClr val="accent4">
                    <a:lumMod val="50000"/>
                  </a:schemeClr>
                </a:solidFill>
              </a:rPr>
              <a:t>©VS</a:t>
            </a:r>
            <a:br>
              <a:rPr lang="en-CA" sz="24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CA" sz="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CA" sz="1800" dirty="0">
                <a:solidFill>
                  <a:schemeClr val="accent4">
                    <a:lumMod val="50000"/>
                  </a:schemeClr>
                </a:solidFill>
              </a:rPr>
              <a:t>(</a:t>
            </a:r>
            <a:r>
              <a:rPr lang="en-CA" sz="2000" dirty="0">
                <a:solidFill>
                  <a:schemeClr val="accent1">
                    <a:lumMod val="50000"/>
                  </a:schemeClr>
                </a:solidFill>
              </a:rPr>
              <a:t>R</a:t>
            </a:r>
            <a:r>
              <a:rPr lang="en-CA" sz="1800" dirty="0">
                <a:solidFill>
                  <a:schemeClr val="accent4">
                    <a:lumMod val="50000"/>
                  </a:schemeClr>
                </a:solidFill>
              </a:rPr>
              <a:t>ecognition </a:t>
            </a:r>
            <a:r>
              <a:rPr lang="en-CA" sz="1800" dirty="0">
                <a:solidFill>
                  <a:schemeClr val="accent1">
                    <a:lumMod val="50000"/>
                  </a:schemeClr>
                </a:solidFill>
              </a:rPr>
              <a:t>+</a:t>
            </a:r>
            <a:r>
              <a:rPr lang="en-CA" sz="18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CA" sz="2000" dirty="0">
                <a:solidFill>
                  <a:schemeClr val="accent1">
                    <a:lumMod val="50000"/>
                  </a:schemeClr>
                </a:solidFill>
              </a:rPr>
              <a:t>R</a:t>
            </a:r>
            <a:r>
              <a:rPr lang="en-CA" sz="1800" dirty="0">
                <a:solidFill>
                  <a:schemeClr val="accent4">
                    <a:lumMod val="50000"/>
                  </a:schemeClr>
                </a:solidFill>
              </a:rPr>
              <a:t>easoning /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Р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аспознавание +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Р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ассуждение)</a:t>
            </a:r>
            <a:endParaRPr lang="en-US" altLang="ko-KR" sz="1800" kern="0" dirty="0">
              <a:solidFill>
                <a:schemeClr val="accent4">
                  <a:lumMod val="50000"/>
                </a:schemeClr>
              </a:solidFill>
              <a:latin typeface="Microsoft Sans Serif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533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9" grpId="0" animBg="1"/>
      <p:bldP spid="30" grpId="0"/>
      <p:bldP spid="32" grpId="0" animBg="1"/>
      <p:bldP spid="35" grpId="0"/>
      <p:bldP spid="36" grpId="0" animBg="1"/>
      <p:bldP spid="38" grpId="0" animBg="1"/>
      <p:bldP spid="40" grpId="0" animBg="1"/>
      <p:bldP spid="42" grpId="0" animBg="1"/>
      <p:bldP spid="43" grpId="0" animBg="1"/>
      <p:bldP spid="45" grpId="0" animBg="1"/>
      <p:bldP spid="46" grpId="0" animBg="1"/>
      <p:bldP spid="53" grpId="0" animBg="1"/>
      <p:bldP spid="9" grpId="0"/>
    </p:bldLst>
  </p:timing>
</p:sld>
</file>

<file path=ppt/theme/theme1.xml><?xml version="1.0" encoding="utf-8"?>
<a:theme xmlns:a="http://schemas.openxmlformats.org/drawingml/2006/main" name="powerpoint-template">
  <a:themeElements>
    <a:clrScheme name="Custom 1">
      <a:dk1>
        <a:srgbClr val="4D4D4D"/>
      </a:dk1>
      <a:lt1>
        <a:srgbClr val="FFFFFF"/>
      </a:lt1>
      <a:dk2>
        <a:srgbClr val="4D4D4D"/>
      </a:dk2>
      <a:lt2>
        <a:srgbClr val="FFCF01"/>
      </a:lt2>
      <a:accent1>
        <a:srgbClr val="0AA6F4"/>
      </a:accent1>
      <a:accent2>
        <a:srgbClr val="098FE1"/>
      </a:accent2>
      <a:accent3>
        <a:srgbClr val="FFFFFF"/>
      </a:accent3>
      <a:accent4>
        <a:srgbClr val="404040"/>
      </a:accent4>
      <a:accent5>
        <a:srgbClr val="AAD0F8"/>
      </a:accent5>
      <a:accent6>
        <a:srgbClr val="0781CC"/>
      </a:accent6>
      <a:hlink>
        <a:srgbClr val="0471B4"/>
      </a:hlink>
      <a:folHlink>
        <a:srgbClr val="0471B4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5400000" scaled="1"/>
          <a:tileRect/>
        </a:gradFill>
      </a:spPr>
      <a:bodyPr spcFirstLastPara="0" vert="horz" wrap="square" lIns="779950" tIns="205741" rIns="384048" bIns="205741" numCol="1" spcCol="1270" anchor="ctr" anchorCtr="0">
        <a:noAutofit/>
      </a:bodyPr>
      <a:lstStyle>
        <a:defPPr defTabSz="2400300">
          <a:lnSpc>
            <a:spcPct val="90000"/>
          </a:lnSpc>
          <a:spcAft>
            <a:spcPct val="35000"/>
          </a:spcAft>
          <a:defRPr sz="1800" smtClean="0"/>
        </a:defPPr>
      </a:lstStyle>
      <a:style>
        <a:lnRef idx="0">
          <a:schemeClr val="lt1">
            <a:hueOff val="0"/>
            <a:satOff val="0"/>
            <a:lumOff val="0"/>
            <a:alphaOff val="0"/>
          </a:schemeClr>
        </a:lnRef>
        <a:fillRef idx="3">
          <a:schemeClr val="accent1">
            <a:hueOff val="0"/>
            <a:satOff val="0"/>
            <a:lumOff val="0"/>
            <a:alphaOff val="0"/>
          </a:schemeClr>
        </a:fillRef>
        <a:effectRef idx="2">
          <a:schemeClr val="accent1">
            <a:hueOff val="0"/>
            <a:satOff val="0"/>
            <a:lumOff val="0"/>
            <a:alphaOff val="0"/>
          </a:schemeClr>
        </a:effectRef>
        <a:fontRef idx="minor">
          <a:schemeClr val="lt1"/>
        </a:fontRef>
      </a:style>
    </a:spDef>
    <a:lnDef>
      <a:spPr bwMode="auto">
        <a:ln w="57150">
          <a:solidFill>
            <a:srgbClr val="30A3E6"/>
          </a:solidFill>
          <a:prstDash val="sysDot"/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6800" spc="100" smtClean="0">
            <a:solidFill>
              <a:srgbClr val="97C7DA"/>
            </a:solidFill>
            <a:latin typeface="ArTarumianMHarvats" panose="02020603050405020304" pitchFamily="18" charset="0"/>
          </a:defRPr>
        </a:defPPr>
      </a:lstStyle>
    </a:tx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4B8ACD"/>
        </a:lt2>
        <a:accent1>
          <a:srgbClr val="5C98C2"/>
        </a:accent1>
        <a:accent2>
          <a:srgbClr val="93BAD6"/>
        </a:accent2>
        <a:accent3>
          <a:srgbClr val="FFFFFF"/>
        </a:accent3>
        <a:accent4>
          <a:srgbClr val="404040"/>
        </a:accent4>
        <a:accent5>
          <a:srgbClr val="B5CADD"/>
        </a:accent5>
        <a:accent6>
          <a:srgbClr val="85A8C2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114682"/>
        </a:lt2>
        <a:accent1>
          <a:srgbClr val="295B99"/>
        </a:accent1>
        <a:accent2>
          <a:srgbClr val="406DA6"/>
        </a:accent2>
        <a:accent3>
          <a:srgbClr val="FFFFFF"/>
        </a:accent3>
        <a:accent4>
          <a:srgbClr val="404040"/>
        </a:accent4>
        <a:accent5>
          <a:srgbClr val="ACB5CA"/>
        </a:accent5>
        <a:accent6>
          <a:srgbClr val="396296"/>
        </a:accent6>
        <a:hlink>
          <a:srgbClr val="5F84B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1984CC"/>
        </a:lt2>
        <a:accent1>
          <a:srgbClr val="0960AF"/>
        </a:accent1>
        <a:accent2>
          <a:srgbClr val="05438C"/>
        </a:accent2>
        <a:accent3>
          <a:srgbClr val="FFFFFF"/>
        </a:accent3>
        <a:accent4>
          <a:srgbClr val="404040"/>
        </a:accent4>
        <a:accent5>
          <a:srgbClr val="AAB6D4"/>
        </a:accent5>
        <a:accent6>
          <a:srgbClr val="043C7E"/>
        </a:accent6>
        <a:hlink>
          <a:srgbClr val="02306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116DE4"/>
        </a:lt2>
        <a:accent1>
          <a:srgbClr val="235CAF"/>
        </a:accent1>
        <a:accent2>
          <a:srgbClr val="54A1EE"/>
        </a:accent2>
        <a:accent3>
          <a:srgbClr val="FFFFFF"/>
        </a:accent3>
        <a:accent4>
          <a:srgbClr val="404040"/>
        </a:accent4>
        <a:accent5>
          <a:srgbClr val="ACB5D4"/>
        </a:accent5>
        <a:accent6>
          <a:srgbClr val="4B91D8"/>
        </a:accent6>
        <a:hlink>
          <a:srgbClr val="1391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4188D7"/>
        </a:lt2>
        <a:accent1>
          <a:srgbClr val="4C9CD2"/>
        </a:accent1>
        <a:accent2>
          <a:srgbClr val="84BEE6"/>
        </a:accent2>
        <a:accent3>
          <a:srgbClr val="FFFFFF"/>
        </a:accent3>
        <a:accent4>
          <a:srgbClr val="404040"/>
        </a:accent4>
        <a:accent5>
          <a:srgbClr val="B2CBE5"/>
        </a:accent5>
        <a:accent6>
          <a:srgbClr val="77ACD0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0190F1"/>
        </a:lt2>
        <a:accent1>
          <a:srgbClr val="1FA4FF"/>
        </a:accent1>
        <a:accent2>
          <a:srgbClr val="21C5FF"/>
        </a:accent2>
        <a:accent3>
          <a:srgbClr val="FFFFFF"/>
        </a:accent3>
        <a:accent4>
          <a:srgbClr val="404040"/>
        </a:accent4>
        <a:accent5>
          <a:srgbClr val="ABCFFF"/>
        </a:accent5>
        <a:accent6>
          <a:srgbClr val="1DB2E7"/>
        </a:accent6>
        <a:hlink>
          <a:srgbClr val="21DA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005BE2"/>
        </a:lt2>
        <a:accent1>
          <a:srgbClr val="1F84FF"/>
        </a:accent1>
        <a:accent2>
          <a:srgbClr val="21AAFF"/>
        </a:accent2>
        <a:accent3>
          <a:srgbClr val="FFFFFF"/>
        </a:accent3>
        <a:accent4>
          <a:srgbClr val="404040"/>
        </a:accent4>
        <a:accent5>
          <a:srgbClr val="ABC2FF"/>
        </a:accent5>
        <a:accent6>
          <a:srgbClr val="1D9AE7"/>
        </a:accent6>
        <a:hlink>
          <a:srgbClr val="21CA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4A6E8"/>
        </a:lt2>
        <a:accent1>
          <a:srgbClr val="0C84F2"/>
        </a:accent1>
        <a:accent2>
          <a:srgbClr val="086BE2"/>
        </a:accent2>
        <a:accent3>
          <a:srgbClr val="FFFFFF"/>
        </a:accent3>
        <a:accent4>
          <a:srgbClr val="404040"/>
        </a:accent4>
        <a:accent5>
          <a:srgbClr val="AAC2F7"/>
        </a:accent5>
        <a:accent6>
          <a:srgbClr val="0660CD"/>
        </a:accent6>
        <a:hlink>
          <a:srgbClr val="0454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4BDE8"/>
        </a:lt2>
        <a:accent1>
          <a:srgbClr val="0AA6F4"/>
        </a:accent1>
        <a:accent2>
          <a:srgbClr val="098FE1"/>
        </a:accent2>
        <a:accent3>
          <a:srgbClr val="FFFFFF"/>
        </a:accent3>
        <a:accent4>
          <a:srgbClr val="404040"/>
        </a:accent4>
        <a:accent5>
          <a:srgbClr val="AAD0F8"/>
        </a:accent5>
        <a:accent6>
          <a:srgbClr val="0781CC"/>
        </a:accent6>
        <a:hlink>
          <a:srgbClr val="0471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ED1313"/>
        </a:lt2>
        <a:accent1>
          <a:srgbClr val="0AA6F4"/>
        </a:accent1>
        <a:accent2>
          <a:srgbClr val="098FE1"/>
        </a:accent2>
        <a:accent3>
          <a:srgbClr val="FFFFFF"/>
        </a:accent3>
        <a:accent4>
          <a:srgbClr val="404040"/>
        </a:accent4>
        <a:accent5>
          <a:srgbClr val="AAD0F8"/>
        </a:accent5>
        <a:accent6>
          <a:srgbClr val="0781CC"/>
        </a:accent6>
        <a:hlink>
          <a:srgbClr val="0471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4D4D4D"/>
        </a:dk1>
        <a:lt1>
          <a:srgbClr val="FFFFFF"/>
        </a:lt1>
        <a:dk2>
          <a:srgbClr val="4D4D4D"/>
        </a:dk2>
        <a:lt2>
          <a:srgbClr val="FFCF01"/>
        </a:lt2>
        <a:accent1>
          <a:srgbClr val="0AA6F4"/>
        </a:accent1>
        <a:accent2>
          <a:srgbClr val="098FE1"/>
        </a:accent2>
        <a:accent3>
          <a:srgbClr val="FFFFFF"/>
        </a:accent3>
        <a:accent4>
          <a:srgbClr val="404040"/>
        </a:accent4>
        <a:accent5>
          <a:srgbClr val="AAD0F8"/>
        </a:accent5>
        <a:accent6>
          <a:srgbClr val="0781CC"/>
        </a:accent6>
        <a:hlink>
          <a:srgbClr val="0471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9809</TotalTime>
  <Words>292</Words>
  <Application>Microsoft Office PowerPoint</Application>
  <PresentationFormat>Широкоэкранный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ArTarumianMHarvats</vt:lpstr>
      <vt:lpstr>Microsoft Sans Serif</vt:lpstr>
      <vt:lpstr>powerpoint-template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Блеск и нищета ИИ</dc:title>
  <dc:creator>Victor Senkevich</dc:creator>
  <cp:lastModifiedBy>Victor Senkevich</cp:lastModifiedBy>
  <cp:revision>66</cp:revision>
  <dcterms:created xsi:type="dcterms:W3CDTF">2026-02-12T16:08:46Z</dcterms:created>
  <dcterms:modified xsi:type="dcterms:W3CDTF">2026-02-19T12:10:26Z</dcterms:modified>
</cp:coreProperties>
</file>