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14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EED23-D8AE-768B-39AF-27F5984EC4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061F5D-2E44-AB77-ED72-0258AD6FD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9B1EAF-7CA6-576D-0E68-896C18832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B6ECFA-49D4-9993-87DB-98689B35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93B593-677E-A789-6AA7-0EC373AD1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6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644854-A58C-4A83-9826-258B252F8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C186761-C69B-9EFF-17C9-835610860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A8AEF3-6EC7-1F1A-7C41-0A1A53D50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0AAAE8-AA8D-39E3-D504-FB1BAD6C2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EF02A8-6FC2-FBB1-5483-002F0F70A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600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426C512-C69F-B302-CC86-63CF1C3322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DFF20E-7DE6-A937-DAC4-D0AABA4A54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7F4F29-A9DF-DC98-78CD-D9BB3B8D7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E9946C-3EE7-239F-6F03-1D8FD9EA2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DF32C8-72B2-E361-9863-12E7DA0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76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FDF54-08AA-0B81-A31A-E66235EED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C3FDC3-42FD-30ED-8166-56C6CF0DF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EE969D-A2BE-E942-D064-35129B236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06E382-D559-492D-C194-9A77B3847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4905CF-7153-7387-A14D-812648E5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22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8167AC-8387-59D0-749F-E18695C27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DE0F41-B222-A109-E498-F0056C3B9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00AB33-07E1-C133-A04E-2B72A4B5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BAFA84-0761-1245-60B3-80C4E895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BE2507-7646-8C44-C562-225493B73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257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4CAE64-11D2-9314-B813-F686DF7D6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8E8317-1C60-EC31-B530-7CE27333F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53D2E7-5F6B-00B0-CE3D-1A0270139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31AF39-424C-DDD8-2541-B95AA7AAF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6BE69F5-2301-4EF3-4CFF-E9075EA2F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459C6B-45E6-6FF3-87BC-F23DCB82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149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99319-1D8D-C75A-0660-CD3EA81AF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4D1748-6648-066A-3C82-C848C7C42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A49731-163B-4FC7-0C0F-34E5F81D1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EBF82BA-DCA1-5934-8CB4-A39A984C31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5EFF123-7B83-C756-FBC8-F3DCDF361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FD1F29-26C4-8612-13A9-BA5CBC23E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8917FCA-50BD-8107-4BF3-88DB7DF67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810F599-57F0-04F9-8A19-1EDB79726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38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E221C-D37D-E526-25BE-BA4DFD9C6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56048CF-894F-B1F4-845E-B30A81282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3D67DBD-8E3C-49CE-EB57-01AAC69CE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ADA6A60-4F77-A597-3F23-F0A857EC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190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7BBAD6C-DC99-7938-DDB2-291C1F721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C9982A3-D99E-741B-D626-8D85B4AC1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4022533-7FBD-A617-5B2A-AE2AE8DBE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49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F9675-D262-1D6F-DACF-075DE4343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ED304B-1F5D-4796-479F-6E860922B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743F42B-4208-2065-70BE-CADF1FE74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E50BEC4-ACA6-1F2F-81CC-8E50DE99C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4635E6D-B241-AAC7-9538-5E5C97A02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5867E3-BCA2-06D8-DCEA-FDD98879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2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08207B-C830-39C4-0947-CA6FAAC14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F153D2A-C0F6-5911-C912-91219DC8EE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F77CF11-33D3-1BC5-F9E2-DD354DA54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2B08AB0-2B0C-0C9A-C45F-2C85A0581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597EBA-5DF4-5F15-E286-F6AAC0674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C2BA4F-5A71-6CC2-98E7-A7DB27DCE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31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D8748-438F-9C3D-ACEB-79D04CC8C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EF9DA2-5D4B-FBD8-150B-8A257E3E6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E73A91-936E-E445-2AC5-F1E5746F90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19AFC-97BC-4BA2-8932-6ECE43DF1A4F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3ED7EA-DDEA-0872-E394-AA91A8FED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0FEBF0-9FCD-2A0A-F049-57D1822CB5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64E2AA-6622-4A35-8163-4E9DBAA876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21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A9A0AE-99B6-BC08-BEF9-D8CCB101BC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b="0" i="1" dirty="0">
                <a:solidFill>
                  <a:srgbClr val="2C2C36"/>
                </a:solidFill>
                <a:effectLst/>
                <a:latin typeface="system-ui"/>
              </a:rPr>
              <a:t>Искусственный интеллект в российском ГМК:</a:t>
            </a:r>
            <a:br>
              <a:rPr lang="ru-RU" sz="4000" dirty="0"/>
            </a:br>
            <a:r>
              <a:rPr lang="ru-RU" sz="4000" b="0" i="0" dirty="0">
                <a:solidFill>
                  <a:srgbClr val="2C2C36"/>
                </a:solidFill>
                <a:effectLst/>
                <a:latin typeface="system-ui"/>
              </a:rPr>
              <a:t>от операционной выживаемости — к технологическому суверенитету</a:t>
            </a: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80AAC22-91D0-7246-FCCC-FBDE5A6FB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9618" y="4352665"/>
            <a:ext cx="9144000" cy="1655762"/>
          </a:xfrm>
        </p:spPr>
        <p:txBody>
          <a:bodyPr/>
          <a:lstStyle/>
          <a:p>
            <a:r>
              <a:rPr lang="ru-RU" b="0" i="0" dirty="0">
                <a:solidFill>
                  <a:srgbClr val="2C2C36"/>
                </a:solidFill>
                <a:effectLst/>
                <a:latin typeface="system-ui"/>
              </a:rPr>
              <a:t>Докладчик: Владимир Трапезин</a:t>
            </a:r>
            <a:br>
              <a:rPr lang="ru-RU" dirty="0"/>
            </a:br>
            <a:r>
              <a:rPr lang="ru-RU" b="0" i="0" dirty="0">
                <a:solidFill>
                  <a:srgbClr val="2C2C36"/>
                </a:solidFill>
                <a:effectLst/>
                <a:latin typeface="system-ui"/>
              </a:rPr>
              <a:t>Конференция </a:t>
            </a:r>
            <a:r>
              <a:rPr lang="ru-RU" dirty="0">
                <a:solidFill>
                  <a:srgbClr val="2C2C36"/>
                </a:solidFill>
                <a:latin typeface="system-ui"/>
              </a:rPr>
              <a:t>РАНХиГС</a:t>
            </a:r>
            <a:r>
              <a:rPr lang="ru-RU" b="0" i="0" dirty="0">
                <a:solidFill>
                  <a:srgbClr val="2C2C36"/>
                </a:solidFill>
                <a:effectLst/>
                <a:latin typeface="system-ui"/>
              </a:rPr>
              <a:t>, февраль 2026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543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52770-E80D-99EC-61C9-6B9C6294F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D99981-B4EF-B677-90F5-F79934F21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Вопросы?</a:t>
            </a:r>
          </a:p>
        </p:txBody>
      </p:sp>
    </p:spTree>
    <p:extLst>
      <p:ext uri="{BB962C8B-B14F-4D97-AF65-F5344CB8AC3E}">
        <p14:creationId xmlns:p14="http://schemas.microsoft.com/office/powerpoint/2010/main" val="1240959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2F7C6-FB64-6093-846C-BA0F6C6A5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829300-7365-2290-CB35-D5235C262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/>
          <a:lstStyle/>
          <a:p>
            <a:r>
              <a:rPr lang="ru-RU" dirty="0"/>
              <a:t>Российские вендоры ИИ-решений для ГМК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C11CD00-04BC-BA80-4484-78BEF774A2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278340"/>
          <a:ext cx="10515599" cy="5272584"/>
        </p:xfrm>
        <a:graphic>
          <a:graphicData uri="http://schemas.openxmlformats.org/drawingml/2006/table">
            <a:tbl>
              <a:tblPr/>
              <a:tblGrid>
                <a:gridCol w="1909550">
                  <a:extLst>
                    <a:ext uri="{9D8B030D-6E8A-4147-A177-3AD203B41FA5}">
                      <a16:colId xmlns:a16="http://schemas.microsoft.com/office/drawing/2014/main" val="1096114403"/>
                    </a:ext>
                  </a:extLst>
                </a:gridCol>
                <a:gridCol w="3734938">
                  <a:extLst>
                    <a:ext uri="{9D8B030D-6E8A-4147-A177-3AD203B41FA5}">
                      <a16:colId xmlns:a16="http://schemas.microsoft.com/office/drawing/2014/main" val="2034147946"/>
                    </a:ext>
                  </a:extLst>
                </a:gridCol>
                <a:gridCol w="4871111">
                  <a:extLst>
                    <a:ext uri="{9D8B030D-6E8A-4147-A177-3AD203B41FA5}">
                      <a16:colId xmlns:a16="http://schemas.microsoft.com/office/drawing/2014/main" val="3278775876"/>
                    </a:ext>
                  </a:extLst>
                </a:gridCol>
              </a:tblGrid>
              <a:tr h="543679">
                <a:tc>
                  <a:txBody>
                    <a:bodyPr/>
                    <a:lstStyle/>
                    <a:p>
                      <a:r>
                        <a:rPr lang="ru-RU" b="1" dirty="0"/>
                        <a:t>Компания</a:t>
                      </a:r>
                    </a:p>
                  </a:txBody>
                  <a:tcPr marL="14647" marR="14647" marT="14647" marB="14647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Специализация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Ключевые продукты/Кейсы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75364"/>
                  </a:ext>
                </a:extLst>
              </a:tr>
              <a:tr h="533812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«</a:t>
                      </a:r>
                      <a:r>
                        <a:rPr lang="ru-RU" sz="1600" b="0" dirty="0" err="1">
                          <a:solidFill>
                            <a:srgbClr val="111827"/>
                          </a:solidFill>
                          <a:effectLst/>
                        </a:rPr>
                        <a:t>Иннотех</a:t>
                      </a: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»</a:t>
                      </a: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(входит в «Ростех»)</a:t>
                      </a:r>
                    </a:p>
                  </a:txBody>
                  <a:tcPr marL="14647" marR="14647" marT="14647" marB="14647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Промышленный ИИ, цифровые двойники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Цифровой двойник для «Росатома», пилоты с «Норникелем»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745140"/>
                  </a:ext>
                </a:extLst>
              </a:tr>
              <a:tr h="436103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«Крок»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4647" marR="14647" marT="14647" marB="14647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IoT, ИИ для ТО, аналитика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Предиктивное ТО для ТЭК и ГМК, платформа CrocAI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936402"/>
                  </a:ext>
                </a:extLst>
              </a:tr>
              <a:tr h="677180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«ЦИФРА»</a:t>
                      </a: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(Москва)</a:t>
                      </a:r>
                    </a:p>
                  </a:txBody>
                  <a:tcPr marL="14647" marR="14647" marT="14647" marB="14647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Промышленная автоматизация + ИИ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Решения для «Северстали», «Евраза»; ИИ в прокатных станах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420745"/>
                  </a:ext>
                </a:extLst>
              </a:tr>
              <a:tr h="596820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«</a:t>
                      </a:r>
                      <a:r>
                        <a:rPr lang="ru-RU" sz="1600" b="0" dirty="0" err="1">
                          <a:solidFill>
                            <a:srgbClr val="111827"/>
                          </a:solidFill>
                          <a:effectLst/>
                        </a:rPr>
                        <a:t>Техносерв</a:t>
                      </a: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»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4647" marR="14647" marT="14647" marB="14647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Цифровизация ТЭК и ГМК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ИИ-аналитика для «Газпром нефти», адаптация под ГМК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261822"/>
                  </a:ext>
                </a:extLst>
              </a:tr>
              <a:tr h="757537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«Нейро-Лаб»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4647" marR="14647" marT="14647" marB="14647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en-US" sz="1600" b="0">
                          <a:solidFill>
                            <a:srgbClr val="1D1D20"/>
                          </a:solidFill>
                          <a:effectLst/>
                        </a:rPr>
                        <a:t>Computer vision, </a:t>
                      </a: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безопасность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Системы контроля СИЗ, распознавание нарушений на производстве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121670"/>
                  </a:ext>
                </a:extLst>
              </a:tr>
              <a:tr h="516461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«</a:t>
                      </a:r>
                      <a:r>
                        <a:rPr lang="ru-RU" sz="1600" b="0" dirty="0" err="1">
                          <a:solidFill>
                            <a:srgbClr val="111827"/>
                          </a:solidFill>
                          <a:effectLst/>
                        </a:rPr>
                        <a:t>ДатаРобот</a:t>
                      </a: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»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4647" marR="14647" marT="14647" marB="14647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ИИ для геологии и разведки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Платформа GeoAI, интеграция с «Росгеологией»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736743"/>
                  </a:ext>
                </a:extLst>
              </a:tr>
              <a:tr h="677180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«Сбер» / </a:t>
                      </a:r>
                      <a:r>
                        <a:rPr lang="en-US" sz="1600" b="0" dirty="0" err="1">
                          <a:solidFill>
                            <a:srgbClr val="111827"/>
                          </a:solidFill>
                          <a:effectLst/>
                        </a:rPr>
                        <a:t>SberCloud</a:t>
                      </a:r>
                      <a:endParaRPr lang="en-US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4647" marR="14647" marT="14647" marB="14647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Облачные ИИ-платформы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«Сбер.Алго» — предиктивная аналитика для промышленности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852737"/>
                  </a:ext>
                </a:extLst>
              </a:tr>
              <a:tr h="533812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«Яндекс»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4647" marR="14647" marT="14647" marB="14647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Компьютерное зрение, автономные системы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Дроны, ИИ для анализа изображений карьеров</a:t>
                      </a:r>
                    </a:p>
                  </a:txBody>
                  <a:tcPr marL="14647" marR="14647" marT="14647" marB="14647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313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516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916C8-AB62-9548-8489-6BFA5AC80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0504FF-9095-4753-F513-8284D9607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ROI типовых ИИ-проектов в ГМК России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99859FC-3EBB-96A4-2F0C-EA387F21ED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42749" y="1631680"/>
          <a:ext cx="10594075" cy="4568795"/>
        </p:xfrm>
        <a:graphic>
          <a:graphicData uri="http://schemas.openxmlformats.org/drawingml/2006/table">
            <a:tbl>
              <a:tblPr/>
              <a:tblGrid>
                <a:gridCol w="2311022">
                  <a:extLst>
                    <a:ext uri="{9D8B030D-6E8A-4147-A177-3AD203B41FA5}">
                      <a16:colId xmlns:a16="http://schemas.microsoft.com/office/drawing/2014/main" val="2441683592"/>
                    </a:ext>
                  </a:extLst>
                </a:gridCol>
                <a:gridCol w="3070746">
                  <a:extLst>
                    <a:ext uri="{9D8B030D-6E8A-4147-A177-3AD203B41FA5}">
                      <a16:colId xmlns:a16="http://schemas.microsoft.com/office/drawing/2014/main" val="372039525"/>
                    </a:ext>
                  </a:extLst>
                </a:gridCol>
                <a:gridCol w="982639">
                  <a:extLst>
                    <a:ext uri="{9D8B030D-6E8A-4147-A177-3AD203B41FA5}">
                      <a16:colId xmlns:a16="http://schemas.microsoft.com/office/drawing/2014/main" val="101969244"/>
                    </a:ext>
                  </a:extLst>
                </a:gridCol>
                <a:gridCol w="2764808">
                  <a:extLst>
                    <a:ext uri="{9D8B030D-6E8A-4147-A177-3AD203B41FA5}">
                      <a16:colId xmlns:a16="http://schemas.microsoft.com/office/drawing/2014/main" val="1247120424"/>
                    </a:ext>
                  </a:extLst>
                </a:gridCol>
                <a:gridCol w="1464860">
                  <a:extLst>
                    <a:ext uri="{9D8B030D-6E8A-4147-A177-3AD203B41FA5}">
                      <a16:colId xmlns:a16="http://schemas.microsoft.com/office/drawing/2014/main" val="3004410106"/>
                    </a:ext>
                  </a:extLst>
                </a:gridCol>
              </a:tblGrid>
              <a:tr h="363901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800" b="1" dirty="0">
                          <a:solidFill>
                            <a:srgbClr val="1D1D20"/>
                          </a:solidFill>
                          <a:effectLst/>
                        </a:rPr>
                        <a:t>Направление</a:t>
                      </a:r>
                    </a:p>
                  </a:txBody>
                  <a:tcPr marL="17921" marR="17921" marT="17921" marB="17921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800" b="1" dirty="0">
                          <a:solidFill>
                            <a:srgbClr val="1D1D20"/>
                          </a:solidFill>
                          <a:effectLst/>
                        </a:rPr>
                        <a:t>Проект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800" b="1" dirty="0">
                          <a:solidFill>
                            <a:srgbClr val="1D1D20"/>
                          </a:solidFill>
                          <a:effectLst/>
                        </a:rPr>
                        <a:t>Инвест.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800" b="1" dirty="0">
                          <a:solidFill>
                            <a:srgbClr val="1D1D20"/>
                          </a:solidFill>
                          <a:effectLst/>
                        </a:rPr>
                        <a:t>Эффект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800" b="1" dirty="0">
                          <a:solidFill>
                            <a:srgbClr val="1D1D20"/>
                          </a:solidFill>
                          <a:effectLst/>
                        </a:rPr>
                        <a:t>Окупаемость</a:t>
                      </a:r>
                    </a:p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endParaRPr lang="ru-RU" sz="1800" b="1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343176"/>
                  </a:ext>
                </a:extLst>
              </a:tr>
              <a:tr h="363901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Предиктивное техобслуживание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Прогноз отказов дробилок, конвейеров, насосов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₽5–15 млн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–10–20% простоев, –15% затрат на ремонт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4–8 месяцев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935122"/>
                  </a:ext>
                </a:extLst>
              </a:tr>
              <a:tr h="698064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ИИ в обогащении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Оптимизация реагентов, контроль качества концентрата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₽10–30 млн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+2–5% извлечения металла, </a:t>
                      </a:r>
                      <a:b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</a:b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–5% реагентов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6–12 месяцев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833048"/>
                  </a:ext>
                </a:extLst>
              </a:tr>
              <a:tr h="553977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 err="1">
                          <a:solidFill>
                            <a:srgbClr val="111827"/>
                          </a:solidFill>
                          <a:effectLst/>
                        </a:rPr>
                        <a:t>Энергооптимизация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ИИ-управление печами, агломерационными машинами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₽7–20 млн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–3–8% энергопотребления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5–10 месяцев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299994"/>
                  </a:ext>
                </a:extLst>
              </a:tr>
              <a:tr h="558850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Логистика и </a:t>
                      </a:r>
                      <a:r>
                        <a:rPr lang="ru-RU" sz="1600" b="0" dirty="0" err="1">
                          <a:solidFill>
                            <a:srgbClr val="111827"/>
                          </a:solidFill>
                          <a:effectLst/>
                        </a:rPr>
                        <a:t>рудопоток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Оптимизация маршрутов, загрузки ЖД, складов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₽15–40 млн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–5–10% логистических издержек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8–14 месяцев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779072"/>
                  </a:ext>
                </a:extLst>
              </a:tr>
              <a:tr h="558850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Геология и разведка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ИИ-анализ буровых и сейсмических данных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>
                          <a:solidFill>
                            <a:srgbClr val="1D1D20"/>
                          </a:solidFill>
                          <a:effectLst/>
                        </a:rPr>
                        <a:t>₽20–50 млн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Ускорение оценки запасов на 25–30%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10–18 месяцев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086361"/>
                  </a:ext>
                </a:extLst>
              </a:tr>
              <a:tr h="349032"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11827"/>
                          </a:solidFill>
                          <a:effectLst/>
                        </a:rPr>
                        <a:t>Безопасность</a:t>
                      </a:r>
                      <a:endParaRPr lang="ru-RU" sz="16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Компьютерное зрение на КПП, карьерах, цехах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₽3–10 млн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–30% нарушений, –50% инцидентов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600" b="0" dirty="0">
                          <a:solidFill>
                            <a:srgbClr val="1D1D20"/>
                          </a:solidFill>
                          <a:effectLst/>
                        </a:rPr>
                        <a:t>3–6 месяцев</a:t>
                      </a: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010470"/>
                  </a:ext>
                </a:extLst>
              </a:tr>
              <a:tr h="349032">
                <a:tc gridSpan="5"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endParaRPr lang="ru-RU" sz="1400" b="0" dirty="0">
                        <a:solidFill>
                          <a:srgbClr val="1D1D2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r>
                        <a:rPr lang="ru-RU" sz="1400" b="0" dirty="0">
                          <a:solidFill>
                            <a:srgbClr val="1D1D20"/>
                          </a:solidFill>
                          <a:effectLst/>
                        </a:rPr>
                        <a:t>Данные основаны на кейсах «Норникеля», «Металлоинвеста», «Северстали», «Полюса» и отраслевых оценках РСПП, Минпромторга (2023–2025).</a:t>
                      </a:r>
                    </a:p>
                  </a:txBody>
                  <a:tcPr marL="17921" marR="17921" marT="17921" marB="17921" anchor="ctr">
                    <a:lnL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endParaRPr lang="ru-RU" sz="18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endParaRPr lang="ru-RU" sz="18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endParaRPr lang="ru-RU" sz="18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ase">
                        <a:lnSpc>
                          <a:spcPts val="1800"/>
                        </a:lnSpc>
                        <a:buNone/>
                      </a:pPr>
                      <a:endParaRPr lang="ru-RU" sz="1800" b="0" dirty="0">
                        <a:solidFill>
                          <a:srgbClr val="1D1D20"/>
                        </a:solidFill>
                        <a:effectLst/>
                      </a:endParaRPr>
                    </a:p>
                  </a:txBody>
                  <a:tcPr marL="17921" marR="17921" marT="17921" marB="17921" anchor="ctr">
                    <a:lnL w="3658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58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281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29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833C21-283A-C93D-D678-9A106ADA1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Вызовы российского ГМК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B76CCC-F45A-BA69-BE9B-026C1B092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 Высокие ставки → заморозка инвестиций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Дефицит кадров (особенно цифровых)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Санкции + уход с традиционных рынков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Новый фокус: эффективность, безопасность, суверенитет</a:t>
            </a:r>
          </a:p>
        </p:txBody>
      </p:sp>
    </p:spTree>
    <p:extLst>
      <p:ext uri="{BB962C8B-B14F-4D97-AF65-F5344CB8AC3E}">
        <p14:creationId xmlns:p14="http://schemas.microsoft.com/office/powerpoint/2010/main" val="325542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0ED26-E22A-AD1B-490C-691DA47FB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ИИ — не «демо», а инструмент выживания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23BFDD-1414-BA7B-182B-88A5FD8D7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ГМК = капиталоёмкость + риски + энергозатраты</a:t>
            </a:r>
            <a:br>
              <a:rPr lang="ru-RU" dirty="0"/>
            </a:br>
            <a:endParaRPr lang="ru-RU" dirty="0"/>
          </a:p>
          <a:p>
            <a:pPr marL="0" indent="0">
              <a:buNone/>
            </a:pPr>
            <a:r>
              <a:rPr lang="ru-RU" dirty="0"/>
              <a:t>ИИ даёт эффект </a:t>
            </a:r>
            <a:r>
              <a:rPr lang="ru-RU" b="1" dirty="0"/>
              <a:t>только при интеграции в процессы</a:t>
            </a:r>
            <a:br>
              <a:rPr lang="ru-RU" dirty="0"/>
            </a:br>
            <a:endParaRPr lang="ru-RU" dirty="0"/>
          </a:p>
          <a:p>
            <a:pPr marL="0" indent="0">
              <a:buNone/>
            </a:pPr>
            <a:r>
              <a:rPr lang="ru-RU" dirty="0"/>
              <a:t>ROI измеряется в: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→ рублях (OPEX/CAPEX)</a:t>
            </a:r>
            <a:br>
              <a:rPr lang="ru-RU" dirty="0"/>
            </a:br>
            <a:r>
              <a:rPr lang="ru-RU" dirty="0"/>
              <a:t>→ жизни (безопасность)</a:t>
            </a:r>
            <a:br>
              <a:rPr lang="ru-RU" dirty="0"/>
            </a:br>
            <a:r>
              <a:rPr lang="ru-RU" dirty="0"/>
              <a:t>→ времени (простои)</a:t>
            </a:r>
          </a:p>
        </p:txBody>
      </p:sp>
    </p:spTree>
    <p:extLst>
      <p:ext uri="{BB962C8B-B14F-4D97-AF65-F5344CB8AC3E}">
        <p14:creationId xmlns:p14="http://schemas.microsoft.com/office/powerpoint/2010/main" val="3233306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537999-B57E-E747-F2EC-E23D834A6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Пять ключевых направлений применения 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52959B-2D28-D164-8A22-B47433ADE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Продление жизни активов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Автоматизация и безопасность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Операционная эффективность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Энергоэффективность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Технологический суверенитет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7385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D4C56D-67A9-44E2-DADA-82EEB1810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Измеримые эффекты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65B699-103A-30B2-EC3D-0444035A6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 </a:t>
            </a:r>
            <a:r>
              <a:rPr lang="ru-RU" b="1" dirty="0"/>
              <a:t>Активы:</a:t>
            </a:r>
            <a:r>
              <a:rPr lang="ru-RU" dirty="0"/>
              <a:t> –30% простоев, +3–5 лет срока службы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</a:t>
            </a:r>
            <a:r>
              <a:rPr lang="ru-RU" b="1" dirty="0"/>
              <a:t>Безопасность</a:t>
            </a:r>
            <a:r>
              <a:rPr lang="ru-RU" dirty="0"/>
              <a:t>: –40% инцидентов, +12% производительности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</a:t>
            </a:r>
            <a:r>
              <a:rPr lang="ru-RU" b="1" dirty="0"/>
              <a:t>Эффективность</a:t>
            </a:r>
            <a:r>
              <a:rPr lang="ru-RU" dirty="0"/>
              <a:t>: –18% дисбалансов, –12% реагентов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</a:t>
            </a:r>
            <a:r>
              <a:rPr lang="ru-RU" b="1" dirty="0"/>
              <a:t>Энергия</a:t>
            </a:r>
            <a:r>
              <a:rPr lang="ru-RU" dirty="0"/>
              <a:t>: –11% электроэнергии, окупаемость &lt;12 </a:t>
            </a:r>
            <a:r>
              <a:rPr lang="ru-RU" dirty="0" err="1"/>
              <a:t>мес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</a:t>
            </a:r>
            <a:r>
              <a:rPr lang="ru-RU" b="1" dirty="0"/>
              <a:t>Суверенитет</a:t>
            </a:r>
            <a:r>
              <a:rPr lang="ru-RU" dirty="0"/>
              <a:t>: локальные ИИ-стеки, замена импортных реагентов</a:t>
            </a:r>
          </a:p>
        </p:txBody>
      </p:sp>
    </p:spTree>
    <p:extLst>
      <p:ext uri="{BB962C8B-B14F-4D97-AF65-F5344CB8AC3E}">
        <p14:creationId xmlns:p14="http://schemas.microsoft.com/office/powerpoint/2010/main" val="3582212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AEAABB-9177-3B96-BD8A-4B11432D1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Ответы на ключевые вопросы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A4C401-BD8C-260C-5AB6-42B3DB27F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b="1" dirty="0"/>
              <a:t>Спрос:</a:t>
            </a:r>
            <a:br>
              <a:rPr lang="ru-RU" dirty="0"/>
            </a:br>
            <a:r>
              <a:rPr lang="ru-RU" dirty="0"/>
              <a:t>Краткосрочно: энергоэффективность, безопасность, активы</a:t>
            </a:r>
            <a:br>
              <a:rPr lang="ru-RU" dirty="0"/>
            </a:br>
            <a:r>
              <a:rPr lang="ru-RU" dirty="0"/>
              <a:t>Долгосрочно: автономные системы, цифровые двойники</a:t>
            </a:r>
          </a:p>
          <a:p>
            <a:r>
              <a:rPr lang="ru-RU" dirty="0"/>
              <a:t>2. </a:t>
            </a:r>
            <a:r>
              <a:rPr lang="ru-RU" b="1" dirty="0"/>
              <a:t>Прорывы (1–2 года):</a:t>
            </a:r>
            <a:br>
              <a:rPr lang="ru-RU" dirty="0"/>
            </a:br>
            <a:r>
              <a:rPr lang="ru-RU" dirty="0"/>
              <a:t>Подземная автономная техника, </a:t>
            </a:r>
            <a:r>
              <a:rPr lang="ru-RU" dirty="0" err="1"/>
              <a:t>геометаллургия</a:t>
            </a:r>
            <a:r>
              <a:rPr lang="ru-RU" dirty="0"/>
              <a:t>, </a:t>
            </a:r>
            <a:r>
              <a:rPr lang="ru-RU" dirty="0" err="1"/>
              <a:t>edge</a:t>
            </a:r>
            <a:r>
              <a:rPr lang="ru-RU" dirty="0"/>
              <a:t>-вычисления</a:t>
            </a:r>
          </a:p>
          <a:p>
            <a:r>
              <a:rPr lang="ru-RU" dirty="0"/>
              <a:t>3. </a:t>
            </a:r>
            <a:r>
              <a:rPr lang="ru-RU" b="1" dirty="0"/>
              <a:t>Эффективность:</a:t>
            </a:r>
            <a:br>
              <a:rPr lang="ru-RU" dirty="0"/>
            </a:br>
            <a:r>
              <a:rPr lang="ru-RU" dirty="0"/>
              <a:t>Управление активами, ИИ-</a:t>
            </a:r>
            <a:r>
              <a:rPr lang="ru-RU" dirty="0" err="1"/>
              <a:t>шихтование</a:t>
            </a:r>
            <a:r>
              <a:rPr lang="ru-RU" dirty="0"/>
              <a:t>, A-PCS, </a:t>
            </a:r>
            <a:r>
              <a:rPr lang="ru-RU" dirty="0" err="1"/>
              <a:t>энергоменеджмент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1445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4DAC63-FB88-945B-0854-3768DEF09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Идеальный специалист по ИИ в ГМК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D8773F-0A33-AC03-0AF5-C0E63AB58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 Инженер + аналитик + технолог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Знает физику плавки и Python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Понимает ограничения полевых условий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Работает в междисциплинарной команде</a:t>
            </a:r>
          </a:p>
        </p:txBody>
      </p:sp>
    </p:spTree>
    <p:extLst>
      <p:ext uri="{BB962C8B-B14F-4D97-AF65-F5344CB8AC3E}">
        <p14:creationId xmlns:p14="http://schemas.microsoft.com/office/powerpoint/2010/main" val="2552939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AD8E9-19D5-05F5-73A0-FDDF3506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Почему это работает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ED7AFA-1D00-87F4-2CFF-2785067D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 Не пилоты, а стратегические программы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ИИ — часть операционной модели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Эффект = интеграция + данные + экспертиза</a:t>
            </a:r>
            <a:br>
              <a:rPr lang="ru-RU" dirty="0"/>
            </a:br>
            <a:br>
              <a:rPr lang="ru-RU" dirty="0"/>
            </a:br>
            <a:r>
              <a:rPr lang="ru-RU" dirty="0"/>
              <a:t>• Главный KPI — влияние на прибыль и безопасность</a:t>
            </a:r>
          </a:p>
        </p:txBody>
      </p:sp>
    </p:spTree>
    <p:extLst>
      <p:ext uri="{BB962C8B-B14F-4D97-AF65-F5344CB8AC3E}">
        <p14:creationId xmlns:p14="http://schemas.microsoft.com/office/powerpoint/2010/main" val="2891414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E1155F-FEC5-3C98-36BF-CF009B388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92C1CB-5938-2871-7B30-735742A7D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144" y="222596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ГМК РФ не в кризисе, </a:t>
            </a:r>
            <a:br>
              <a:rPr lang="ru-RU" sz="3200" dirty="0"/>
            </a:br>
            <a:r>
              <a:rPr lang="ru-RU" sz="3200" dirty="0"/>
              <a:t>а в точке технологического прорыва.</a:t>
            </a:r>
            <a:br>
              <a:rPr lang="ru-RU" sz="3200" dirty="0"/>
            </a:br>
            <a:br>
              <a:rPr lang="ru-RU" sz="3200" dirty="0"/>
            </a:br>
            <a:r>
              <a:rPr lang="ru-RU" sz="3200" dirty="0"/>
              <a:t>ИИ не про будущее, а про </a:t>
            </a:r>
            <a:r>
              <a:rPr lang="ru-RU" sz="3200" b="1" dirty="0"/>
              <a:t>сегодняшние решения</a:t>
            </a:r>
            <a:r>
              <a:rPr lang="ru-RU" sz="3200" dirty="0"/>
              <a:t>.</a:t>
            </a:r>
            <a:br>
              <a:rPr lang="ru-RU" sz="3200" dirty="0"/>
            </a:br>
            <a:r>
              <a:rPr lang="ru-RU" sz="3200" dirty="0"/>
              <a:t>Цифровизация это условие выживания и лидерства.</a:t>
            </a:r>
          </a:p>
        </p:txBody>
      </p:sp>
    </p:spTree>
    <p:extLst>
      <p:ext uri="{BB962C8B-B14F-4D97-AF65-F5344CB8AC3E}">
        <p14:creationId xmlns:p14="http://schemas.microsoft.com/office/powerpoint/2010/main" val="7034223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678</Words>
  <Application>Microsoft Office PowerPoint</Application>
  <PresentationFormat>Широкоэкранный</PresentationFormat>
  <Paragraphs>94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system-ui</vt:lpstr>
      <vt:lpstr>Тема Office</vt:lpstr>
      <vt:lpstr>Искусственный интеллект в российском ГМК: от операционной выживаемости — к технологическому суверенитету</vt:lpstr>
      <vt:lpstr>Вызовы российского ГМК</vt:lpstr>
      <vt:lpstr>ИИ — не «демо», а инструмент выживания</vt:lpstr>
      <vt:lpstr>Пять ключевых направлений применения ИИ</vt:lpstr>
      <vt:lpstr>Измеримые эффекты</vt:lpstr>
      <vt:lpstr>Ответы на ключевые вопросы</vt:lpstr>
      <vt:lpstr>Идеальный специалист по ИИ в ГМК</vt:lpstr>
      <vt:lpstr>Почему это работает</vt:lpstr>
      <vt:lpstr>Заключение</vt:lpstr>
      <vt:lpstr>Спасибо!</vt:lpstr>
      <vt:lpstr>Российские вендоры ИИ-решений для ГМК</vt:lpstr>
      <vt:lpstr>ROI типовых ИИ-проектов в ГМК России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Владимир Трапезин</dc:creator>
  <cp:lastModifiedBy>Владимир Трапезин</cp:lastModifiedBy>
  <cp:revision>5</cp:revision>
  <dcterms:created xsi:type="dcterms:W3CDTF">2025-11-27T09:37:05Z</dcterms:created>
  <dcterms:modified xsi:type="dcterms:W3CDTF">2025-11-27T10:30:56Z</dcterms:modified>
</cp:coreProperties>
</file>