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-1008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750D-D5EA-4917-B8D0-7B26F7301E2D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B911-6D36-40BE-A9AE-3E32843744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4870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750D-D5EA-4917-B8D0-7B26F7301E2D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B911-6D36-40BE-A9AE-3E32843744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883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750D-D5EA-4917-B8D0-7B26F7301E2D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B911-6D36-40BE-A9AE-3E32843744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9724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750D-D5EA-4917-B8D0-7B26F7301E2D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B911-6D36-40BE-A9AE-3E32843744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747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750D-D5EA-4917-B8D0-7B26F7301E2D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B911-6D36-40BE-A9AE-3E32843744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422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750D-D5EA-4917-B8D0-7B26F7301E2D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B911-6D36-40BE-A9AE-3E32843744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805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750D-D5EA-4917-B8D0-7B26F7301E2D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B911-6D36-40BE-A9AE-3E32843744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8777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750D-D5EA-4917-B8D0-7B26F7301E2D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B911-6D36-40BE-A9AE-3E32843744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995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750D-D5EA-4917-B8D0-7B26F7301E2D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B911-6D36-40BE-A9AE-3E32843744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5658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750D-D5EA-4917-B8D0-7B26F7301E2D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B911-6D36-40BE-A9AE-3E32843744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927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750D-D5EA-4917-B8D0-7B26F7301E2D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B911-6D36-40BE-A9AE-3E32843744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902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27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A750D-D5EA-4917-B8D0-7B26F7301E2D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CB911-6D36-40BE-A9AE-3E32843744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363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pppit.rus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t-guild.com/info/blog/programmnoe-obespechenie-dlya-upravleniya-proektami-luchshie-rossijskie-resheniya/" TargetMode="External"/><Relationship Id="rId2" Type="http://schemas.openxmlformats.org/officeDocument/2006/relationships/hyperlink" Target="https://blog.ganttpro.com/ru/sistemy-instrumenty-servisy-upravlenie-proektami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eeek.net/ru/blog/best-project-management-softwar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dvanta-group.ru/blog/statistika-proektnogo-menedzmenta-kotoruu-nelza-ignorirovat/" TargetMode="External"/><Relationship Id="rId2" Type="http://schemas.openxmlformats.org/officeDocument/2006/relationships/hyperlink" Target="https://myfin.by/article/biznes/zhestokaya-statistika-69-it-proektov-provalivayutsya-ili-ne-dostigayut-celi-i-vot-pochem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nconf.ru/articles/2024-07-10_kakogo_effekta_mozhno_dobitsya_blagodarya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8000" dirty="0" smtClean="0">
                <a:solidFill>
                  <a:srgbClr val="0070C0"/>
                </a:solidFill>
              </a:rPr>
              <a:t>Реалии </a:t>
            </a:r>
            <a:br>
              <a:rPr lang="ru-RU" sz="8000" dirty="0" smtClean="0">
                <a:solidFill>
                  <a:srgbClr val="0070C0"/>
                </a:solidFill>
              </a:rPr>
            </a:br>
            <a:r>
              <a:rPr lang="ru-RU" sz="8000" dirty="0" smtClean="0">
                <a:solidFill>
                  <a:srgbClr val="0070C0"/>
                </a:solidFill>
              </a:rPr>
              <a:t>проектного </a:t>
            </a:r>
            <a:br>
              <a:rPr lang="ru-RU" sz="8000" dirty="0" smtClean="0">
                <a:solidFill>
                  <a:srgbClr val="0070C0"/>
                </a:solidFill>
              </a:rPr>
            </a:br>
            <a:r>
              <a:rPr lang="ru-RU" sz="8000" dirty="0" smtClean="0">
                <a:solidFill>
                  <a:srgbClr val="0070C0"/>
                </a:solidFill>
              </a:rPr>
              <a:t>управления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err="1" smtClean="0">
                <a:solidFill>
                  <a:srgbClr val="00B050"/>
                </a:solidFill>
              </a:rPr>
              <a:t>РАНХиГС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br>
              <a:rPr lang="ru-RU" b="1" dirty="0" smtClean="0">
                <a:solidFill>
                  <a:srgbClr val="00B050"/>
                </a:solidFill>
              </a:rPr>
            </a:br>
            <a:r>
              <a:rPr lang="ru-RU" b="1" dirty="0" smtClean="0">
                <a:solidFill>
                  <a:srgbClr val="00B050"/>
                </a:solidFill>
              </a:rPr>
              <a:t>28.02.2025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5517232"/>
            <a:ext cx="36724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Сусоров Михаил</a:t>
            </a:r>
          </a:p>
          <a:p>
            <a:r>
              <a:rPr lang="en-US" sz="2000" dirty="0" smtClean="0">
                <a:hlinkClick r:id="rId2"/>
              </a:rPr>
              <a:t>cpppit.rus@gmail.com</a:t>
            </a:r>
            <a:endParaRPr lang="en-US" sz="2000" dirty="0" smtClean="0"/>
          </a:p>
          <a:p>
            <a:r>
              <a:rPr lang="en-US" sz="2000" dirty="0" smtClean="0"/>
              <a:t>+79013815167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448232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4114800" cy="1143000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Рекомендации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4042792" cy="492941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/>
              <a:t>1. </a:t>
            </a:r>
            <a:r>
              <a:rPr lang="ru-RU" dirty="0" err="1" smtClean="0"/>
              <a:t>Agile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2. </a:t>
            </a:r>
            <a:r>
              <a:rPr lang="ru-RU" dirty="0" err="1" smtClean="0"/>
              <a:t>Waterfall</a:t>
            </a:r>
            <a:r>
              <a:rPr lang="ru-RU" dirty="0" smtClean="0"/>
              <a:t> (Водопад)</a:t>
            </a:r>
          </a:p>
          <a:p>
            <a:pPr marL="0" indent="0">
              <a:buNone/>
            </a:pPr>
            <a:r>
              <a:rPr lang="ru-RU" dirty="0" smtClean="0"/>
              <a:t>3. </a:t>
            </a:r>
            <a:r>
              <a:rPr lang="ru-RU" dirty="0" err="1" smtClean="0"/>
              <a:t>Scrum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4. </a:t>
            </a:r>
            <a:r>
              <a:rPr lang="ru-RU" dirty="0" err="1" smtClean="0"/>
              <a:t>Канбан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5. </a:t>
            </a:r>
            <a:r>
              <a:rPr lang="ru-RU" dirty="0" err="1" smtClean="0"/>
              <a:t>Scrumban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6. PRINCE2</a:t>
            </a:r>
          </a:p>
          <a:p>
            <a:pPr marL="0" indent="0">
              <a:buNone/>
            </a:pPr>
            <a:r>
              <a:rPr lang="ru-RU" dirty="0" smtClean="0"/>
              <a:t>7. Шесть сигм</a:t>
            </a:r>
          </a:p>
          <a:p>
            <a:pPr marL="0" indent="0">
              <a:buNone/>
            </a:pPr>
            <a:r>
              <a:rPr lang="ru-RU" dirty="0" smtClean="0"/>
              <a:t>8. Метод критического пути</a:t>
            </a:r>
          </a:p>
          <a:p>
            <a:pPr marL="0" indent="0">
              <a:buNone/>
            </a:pPr>
            <a:r>
              <a:rPr lang="ru-RU" dirty="0" smtClean="0"/>
              <a:t>9. Управление проектами по методу критического пути</a:t>
            </a:r>
          </a:p>
          <a:p>
            <a:pPr marL="0" indent="0">
              <a:buNone/>
            </a:pPr>
            <a:r>
              <a:rPr lang="ru-RU" dirty="0" smtClean="0"/>
              <a:t>10. Методология рационального управления (</a:t>
            </a:r>
            <a:r>
              <a:rPr lang="ru-RU" dirty="0" err="1" smtClean="0"/>
              <a:t>Lean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r>
              <a:rPr lang="ru-RU" dirty="0" smtClean="0"/>
              <a:t>11. Руководство PMBOK® Института управления проектами  (7 редакций)</a:t>
            </a:r>
          </a:p>
          <a:p>
            <a:pPr marL="0" indent="0">
              <a:buNone/>
            </a:pPr>
            <a:r>
              <a:rPr lang="ru-RU" dirty="0" smtClean="0"/>
              <a:t>12. Экстремальное программирование 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644008" y="188640"/>
            <a:ext cx="4114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ПО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617267" y="1196753"/>
            <a:ext cx="4419229" cy="500033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hlinkClick r:id="rId2"/>
              </a:rPr>
              <a:t>https://blog.ganttpro.com/ru/sistemy-instrumenty-servisy-upravlenie-proektami</a:t>
            </a:r>
            <a:r>
              <a:rPr lang="en-US" dirty="0" smtClean="0">
                <a:hlinkClick r:id="rId2"/>
              </a:rPr>
              <a:t>/</a:t>
            </a:r>
            <a:endParaRPr lang="ru-RU" dirty="0" smtClean="0"/>
          </a:p>
          <a:p>
            <a:pPr marL="0" indent="0">
              <a:buNone/>
            </a:pPr>
            <a:r>
              <a:rPr lang="en-US" dirty="0">
                <a:hlinkClick r:id="rId3"/>
              </a:rPr>
              <a:t>https://it-guild.com/info/blog/programmnoe-obespechenie-dlya-upravleniya-proektami-luchshie-rossijskie-resheniya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 marL="0" indent="0">
              <a:buNone/>
            </a:pP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weeek.net/ru/blog/best-project-management-software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Примерно 20 </a:t>
            </a:r>
            <a:r>
              <a:rPr lang="ru-RU" dirty="0" err="1" smtClean="0"/>
              <a:t>шт</a:t>
            </a:r>
            <a:endParaRPr lang="ru-RU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6628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4887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Статистика проектов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435280" cy="5289451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sz="3300" dirty="0" smtClean="0"/>
              <a:t> В 2018 году почти 70% проектов достигли своих первоначальных целей или деловых намерений, в то время как почти 60% проектов были выполнены в рамках первоначального бюджета. Оба эти показателя выросли с 62% и 50% соответственно в 2016 году. (PMI)</a:t>
            </a:r>
          </a:p>
          <a:p>
            <a:pPr marL="0" indent="0" algn="ctr">
              <a:buNone/>
            </a:pPr>
            <a:r>
              <a:rPr lang="ru-RU" sz="5800" b="1" dirty="0" smtClean="0">
                <a:hlinkClick r:id="rId2"/>
              </a:rPr>
              <a:t>А что в ИТ?</a:t>
            </a:r>
            <a:endParaRPr lang="en-US" sz="5800" b="1" dirty="0" smtClean="0">
              <a:hlinkClick r:id="rId2"/>
            </a:endParaRP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https://myfin.by/article/biznes/zhestokaya-statistika-69-it-proektov-provalivayutsya-ili-ne-dostigayut-celi-i-vot-pochemu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en-US" sz="3800" b="1" dirty="0" smtClean="0">
                <a:solidFill>
                  <a:srgbClr val="00B050"/>
                </a:solidFill>
              </a:rPr>
              <a:t>31%+</a:t>
            </a:r>
            <a:r>
              <a:rPr lang="en-US" sz="3800" b="1" dirty="0" smtClean="0">
                <a:solidFill>
                  <a:srgbClr val="FF0000"/>
                </a:solidFill>
              </a:rPr>
              <a:t>69% -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https://www.advanta-group.ru/blog/statistika-proektnogo-menedzmenta-kotoruu-nelza-ignorirovat/</a:t>
            </a:r>
            <a:endParaRPr lang="en-US" dirty="0" smtClean="0"/>
          </a:p>
          <a:p>
            <a:pPr marL="0" indent="0">
              <a:buNone/>
            </a:pPr>
            <a:r>
              <a:rPr lang="en-US" sz="3800" b="1" dirty="0" smtClean="0">
                <a:solidFill>
                  <a:srgbClr val="00B050"/>
                </a:solidFill>
              </a:rPr>
              <a:t>2.5% +</a:t>
            </a:r>
            <a:r>
              <a:rPr lang="en-US" sz="3800" b="1" dirty="0" smtClean="0">
                <a:solidFill>
                  <a:srgbClr val="FF0000"/>
                </a:solidFill>
              </a:rPr>
              <a:t>97.5%-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3333FF"/>
                </a:solidFill>
              </a:rPr>
              <a:t>https://www.isopm.ru/download/Otchet_B1.pdf?ysclid=luqyrz6doz302880897</a:t>
            </a:r>
          </a:p>
          <a:p>
            <a:pPr marL="0" indent="0">
              <a:buNone/>
            </a:pPr>
            <a:r>
              <a:rPr lang="en-US" sz="3800" b="1" dirty="0" smtClean="0">
                <a:solidFill>
                  <a:srgbClr val="00B050"/>
                </a:solidFill>
              </a:rPr>
              <a:t>60%+</a:t>
            </a:r>
            <a:r>
              <a:rPr lang="en-US" sz="3800" b="1" dirty="0" smtClean="0">
                <a:solidFill>
                  <a:srgbClr val="FF0000"/>
                </a:solidFill>
              </a:rPr>
              <a:t>40% -</a:t>
            </a:r>
          </a:p>
          <a:p>
            <a:pPr marL="0" indent="0">
              <a:buNone/>
            </a:pPr>
            <a:r>
              <a:rPr lang="en-US" dirty="0" smtClean="0">
                <a:hlinkClick r:id="rId4"/>
              </a:rPr>
              <a:t>https://www.cnconf.ru/articles/2024-07-10_kakogo_effekta_mozhno_dobitsya_blagodarya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sz="3800" b="1" dirty="0" smtClean="0">
                <a:solidFill>
                  <a:srgbClr val="00B050"/>
                </a:solidFill>
              </a:rPr>
              <a:t>30%+</a:t>
            </a:r>
            <a:r>
              <a:rPr lang="en-US" sz="3800" b="1" dirty="0" smtClean="0">
                <a:solidFill>
                  <a:srgbClr val="FF0000"/>
                </a:solidFill>
              </a:rPr>
              <a:t>60%-</a:t>
            </a:r>
            <a:endParaRPr lang="ru-RU" sz="3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29970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Причины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4525963"/>
          </a:xfrm>
        </p:spPr>
        <p:txBody>
          <a:bodyPr/>
          <a:lstStyle/>
          <a:p>
            <a:r>
              <a:rPr lang="ru-RU" dirty="0" smtClean="0"/>
              <a:t>«Проект» – это маркетинг или рабочий инструмент? </a:t>
            </a:r>
          </a:p>
          <a:p>
            <a:r>
              <a:rPr lang="ru-RU" dirty="0" smtClean="0"/>
              <a:t>Объем, сроки и деньги – </a:t>
            </a:r>
            <a:r>
              <a:rPr lang="en-US" dirty="0" err="1" smtClean="0"/>
              <a:t>PMBooK</a:t>
            </a:r>
            <a:r>
              <a:rPr lang="en-US" dirty="0" smtClean="0"/>
              <a:t> </a:t>
            </a:r>
            <a:r>
              <a:rPr lang="ru-RU" dirty="0" smtClean="0"/>
              <a:t>против ФЗ? </a:t>
            </a:r>
            <a:endParaRPr lang="en-US" dirty="0" smtClean="0"/>
          </a:p>
          <a:p>
            <a:r>
              <a:rPr lang="ru-RU" dirty="0" smtClean="0"/>
              <a:t>Рекомендации – это же не требования?</a:t>
            </a:r>
          </a:p>
          <a:p>
            <a:pPr marL="0" indent="0" algn="ctr">
              <a:buNone/>
            </a:pPr>
            <a:r>
              <a:rPr lang="ru-RU" sz="5400" b="1" dirty="0">
                <a:solidFill>
                  <a:srgbClr val="FF0000"/>
                </a:solidFill>
              </a:rPr>
              <a:t>?</a:t>
            </a:r>
            <a:endParaRPr lang="ru-RU" sz="5400" b="1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0482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Последствия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Общие – </a:t>
            </a:r>
          </a:p>
          <a:p>
            <a:r>
              <a:rPr lang="ru-RU" dirty="0" smtClean="0"/>
              <a:t>25% занятых в ИТ </a:t>
            </a:r>
            <a:r>
              <a:rPr lang="ru-RU" dirty="0"/>
              <a:t>р</a:t>
            </a:r>
            <a:r>
              <a:rPr lang="ru-RU" dirty="0" smtClean="0"/>
              <a:t>аботают в холостую? </a:t>
            </a:r>
            <a:endParaRPr lang="ru-RU" dirty="0"/>
          </a:p>
          <a:p>
            <a:r>
              <a:rPr lang="ru-RU" dirty="0" smtClean="0"/>
              <a:t>Источник дефицита кадров? 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Для коммерсантов – в основном финансовые и </a:t>
            </a:r>
            <a:r>
              <a:rPr lang="ru-RU" dirty="0" err="1" smtClean="0"/>
              <a:t>репутационные</a:t>
            </a:r>
            <a:r>
              <a:rPr lang="ru-RU" dirty="0"/>
              <a:t>.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Для </a:t>
            </a:r>
            <a:r>
              <a:rPr lang="ru-RU" dirty="0" err="1" smtClean="0"/>
              <a:t>госИТ</a:t>
            </a:r>
            <a:r>
              <a:rPr lang="ru-RU" dirty="0" smtClean="0"/>
              <a:t> – весьма печальные</a:t>
            </a:r>
          </a:p>
          <a:p>
            <a:pPr marL="0" indent="0">
              <a:buNone/>
            </a:pPr>
            <a:r>
              <a:rPr lang="ru-RU" dirty="0" smtClean="0"/>
              <a:t>Результаты аудита в Казахстане – не утешительны</a:t>
            </a:r>
          </a:p>
          <a:p>
            <a:pPr marL="0" indent="0">
              <a:buNone/>
            </a:pPr>
            <a:r>
              <a:rPr lang="ru-RU" dirty="0" smtClean="0"/>
              <a:t>Самая объективная статистика от счётной палаты – ждём в 2025-2026 году.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4999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Что делать?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28800"/>
            <a:ext cx="8790914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От рекомендаций – к требованиям с ответственностью за невыполнение?</a:t>
            </a:r>
          </a:p>
          <a:p>
            <a:pPr marL="0" indent="0">
              <a:buNone/>
            </a:pPr>
            <a:r>
              <a:rPr lang="ru-RU" dirty="0" smtClean="0"/>
              <a:t>Внешний контроль за проектами?</a:t>
            </a:r>
          </a:p>
          <a:p>
            <a:pPr marL="0" indent="0">
              <a:buNone/>
            </a:pPr>
            <a:r>
              <a:rPr lang="ru-RU" dirty="0" smtClean="0"/>
              <a:t>«Стандартизация» «стандартных» проектов?</a:t>
            </a:r>
          </a:p>
          <a:p>
            <a:pPr marL="0" indent="0">
              <a:buNone/>
            </a:pPr>
            <a:r>
              <a:rPr lang="ru-RU" dirty="0" smtClean="0"/>
              <a:t>Сделать ГОСТ для групп проектов?</a:t>
            </a:r>
          </a:p>
          <a:p>
            <a:pPr marL="0" indent="0" algn="ctr">
              <a:buNone/>
            </a:pPr>
            <a:r>
              <a:rPr lang="ru-RU" sz="7200" b="1" dirty="0">
                <a:solidFill>
                  <a:srgbClr val="FF0000"/>
                </a:solidFill>
              </a:rPr>
              <a:t>?</a:t>
            </a:r>
            <a:endParaRPr lang="ru-RU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8057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17140</TotalTime>
  <Words>286</Words>
  <Application>Microsoft Office PowerPoint</Application>
  <PresentationFormat>Экран (4:3)</PresentationFormat>
  <Paragraphs>54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Реалии  проектного  управления  РАНХиГС  28.02.2025</vt:lpstr>
      <vt:lpstr> Рекомендации</vt:lpstr>
      <vt:lpstr>Статистика проектов</vt:lpstr>
      <vt:lpstr>Причины</vt:lpstr>
      <vt:lpstr>Последствия</vt:lpstr>
      <vt:lpstr>Что делать?</vt:lpstr>
    </vt:vector>
  </TitlesOfParts>
  <Company>1С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Реалии проектного управления</dc:title>
  <dc:creator>Сусоров Михаил</dc:creator>
  <cp:lastModifiedBy>Сусоров Михаил</cp:lastModifiedBy>
  <cp:revision>22</cp:revision>
  <dcterms:created xsi:type="dcterms:W3CDTF">2025-02-11T13:08:40Z</dcterms:created>
  <dcterms:modified xsi:type="dcterms:W3CDTF">2025-03-03T12:16:15Z</dcterms:modified>
</cp:coreProperties>
</file>