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3" r:id="rId2"/>
    <p:sldId id="275" r:id="rId3"/>
    <p:sldId id="315" r:id="rId4"/>
    <p:sldId id="312" r:id="rId5"/>
    <p:sldId id="322" r:id="rId6"/>
    <p:sldId id="334" r:id="rId7"/>
    <p:sldId id="335" r:id="rId8"/>
    <p:sldId id="328" r:id="rId9"/>
    <p:sldId id="337" r:id="rId10"/>
    <p:sldId id="331" r:id="rId11"/>
    <p:sldId id="289" r:id="rId12"/>
    <p:sldId id="294" r:id="rId13"/>
    <p:sldId id="296" r:id="rId14"/>
    <p:sldId id="297" r:id="rId15"/>
    <p:sldId id="298" r:id="rId16"/>
    <p:sldId id="300" r:id="rId17"/>
    <p:sldId id="301" r:id="rId18"/>
    <p:sldId id="299" r:id="rId19"/>
    <p:sldId id="303" r:id="rId20"/>
    <p:sldId id="310" r:id="rId21"/>
    <p:sldId id="274" r:id="rId22"/>
    <p:sldId id="33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AB68C-5ED7-494E-8118-43151674874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3F9D2-438A-4089-81C6-59E07D91F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B9544-9439-450E-BD53-0A48DA7DC8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7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Брак - </a:t>
            </a:r>
            <a:r>
              <a:rPr lang="ru-RU" dirty="0" err="1"/>
              <a:t>Технониколь</a:t>
            </a:r>
            <a:endParaRPr lang="ru-RU" dirty="0"/>
          </a:p>
          <a:p>
            <a:r>
              <a:rPr lang="ru-RU" dirty="0"/>
              <a:t>Контроль оптимального состояния продукции – масло с фильтрами</a:t>
            </a:r>
          </a:p>
          <a:p>
            <a:r>
              <a:rPr lang="ru-RU" dirty="0"/>
              <a:t>Прогнозирование спроса – снижение затоваренности складов</a:t>
            </a:r>
          </a:p>
          <a:p>
            <a:r>
              <a:rPr lang="ru-RU" dirty="0" err="1"/>
              <a:t>Технониколь</a:t>
            </a:r>
            <a:r>
              <a:rPr lang="ru-RU" dirty="0"/>
              <a:t> – отказ от экспедиторов</a:t>
            </a:r>
          </a:p>
          <a:p>
            <a:r>
              <a:rPr lang="ru-RU" dirty="0"/>
              <a:t>Производственный план – расстановка сотрудников</a:t>
            </a:r>
          </a:p>
          <a:p>
            <a:r>
              <a:rPr lang="ru-RU" dirty="0"/>
              <a:t>Ремонт по состоянию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B9544-9439-450E-BD53-0A48DA7DC8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0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– </a:t>
            </a:r>
            <a:r>
              <a:rPr lang="en-US" dirty="0"/>
              <a:t>BIM, </a:t>
            </a:r>
            <a:r>
              <a:rPr lang="ru-RU" dirty="0"/>
              <a:t>контроль прорабов</a:t>
            </a:r>
          </a:p>
          <a:p>
            <a:r>
              <a:rPr lang="ru-RU" dirty="0"/>
              <a:t>Закупка стройматериалов – </a:t>
            </a:r>
            <a:r>
              <a:rPr lang="ru-RU" dirty="0" err="1"/>
              <a:t>Технониколь</a:t>
            </a:r>
            <a:r>
              <a:rPr lang="ru-RU" dirty="0"/>
              <a:t>-логистика</a:t>
            </a:r>
          </a:p>
          <a:p>
            <a:r>
              <a:rPr lang="ru-RU" dirty="0"/>
              <a:t>Энергопотребление – Умный дом, </a:t>
            </a:r>
          </a:p>
          <a:p>
            <a:r>
              <a:rPr lang="ru-RU" dirty="0"/>
              <a:t>Дроны, 3</a:t>
            </a:r>
            <a:r>
              <a:rPr lang="en-US" dirty="0"/>
              <a:t>D</a:t>
            </a:r>
            <a:endParaRPr lang="ru-RU" dirty="0"/>
          </a:p>
          <a:p>
            <a:r>
              <a:rPr lang="ru-RU" dirty="0"/>
              <a:t>Прогноз аренды – ЕС-лизинг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B9544-9439-450E-BD53-0A48DA7DC80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2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– данные по культурам, урожайности</a:t>
            </a:r>
          </a:p>
          <a:p>
            <a:r>
              <a:rPr lang="ru-RU" dirty="0"/>
              <a:t>2 – фазы развития растения, болезни</a:t>
            </a:r>
          </a:p>
          <a:p>
            <a:r>
              <a:rPr lang="ru-RU" dirty="0"/>
              <a:t>Вес животных – коррекция рациона и объема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B9544-9439-450E-BD53-0A48DA7DC8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6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Почта России – автоматические логистические центры, мониторинг автотранспорта</a:t>
            </a:r>
          </a:p>
          <a:p>
            <a:r>
              <a:rPr lang="ru-RU" dirty="0"/>
              <a:t>Зоны высокого спроса – распределение курьеров и транспорта</a:t>
            </a:r>
          </a:p>
          <a:p>
            <a:r>
              <a:rPr lang="ru-RU" dirty="0"/>
              <a:t>Персонал – работа за компьютером, соцсети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B9544-9439-450E-BD53-0A48DA7DC8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6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– выявление кредитоспособного клиента</a:t>
            </a:r>
          </a:p>
          <a:p>
            <a:r>
              <a:rPr lang="ru-RU" dirty="0"/>
              <a:t>2 – процессинг</a:t>
            </a:r>
          </a:p>
          <a:p>
            <a:r>
              <a:rPr lang="ru-RU" dirty="0"/>
              <a:t>Прогноз оборота д/с – что делать с остатками, инкассация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B9544-9439-450E-BD53-0A48DA7DC8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0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Телемедицина, семейный ИИ-доктор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B9544-9439-450E-BD53-0A48DA7DC8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3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Рекомендация – 1-й заход + следующее предложение</a:t>
            </a:r>
          </a:p>
          <a:p>
            <a:r>
              <a:rPr lang="ru-RU" dirty="0"/>
              <a:t>Оптимизация ценообразования – пример 500+ точек (МК), 12 </a:t>
            </a:r>
            <a:r>
              <a:rPr lang="ru-RU" dirty="0" err="1"/>
              <a:t>тыс.руб</a:t>
            </a:r>
            <a:r>
              <a:rPr lang="ru-RU" dirty="0"/>
              <a:t>. на точку – 2,5 </a:t>
            </a:r>
            <a:r>
              <a:rPr lang="ru-RU" dirty="0" err="1"/>
              <a:t>млрд.в</a:t>
            </a:r>
            <a:r>
              <a:rPr lang="ru-RU" dirty="0"/>
              <a:t> год</a:t>
            </a:r>
          </a:p>
          <a:p>
            <a:r>
              <a:rPr lang="ru-RU" dirty="0"/>
              <a:t>Бейджики, МИД (стиль, переговоры)</a:t>
            </a:r>
          </a:p>
          <a:p>
            <a:r>
              <a:rPr lang="ru-RU" dirty="0"/>
              <a:t>Аэрофлот – управление доходами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B9544-9439-450E-BD53-0A48DA7DC8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3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30DAD-D862-2950-6F8B-344D52B0D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914DB1-7AB6-4CBB-3212-4C785D4FF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26B08-3031-E49D-B956-EDD3F4B1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AB487-AA21-D5D9-5DA3-040A7751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F25285-C949-184E-4637-5E99A2AF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34C22-47FF-095F-2F31-AE63A379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41C9C4-D96B-1F95-24C5-A3E00BB29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A7F6-6EE1-2167-6ACE-849DEF20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085A9-3058-0DDF-0AB9-A4A80EA6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38F62-8C8B-880F-4F5F-82B416CF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6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DAAFEF-AA34-30E1-674A-3187E11CB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579227-A87A-EB67-EB57-722F2DAC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F4A50-DBA6-4B5A-7D37-EB2D0801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DC28D-3FE4-A709-8ED9-E1A6C14B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21065-CE8E-D310-23D6-33FCB0A5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1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7DE20F-0F65-441D-A8EC-AC8858CC509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5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8196A-C532-6B58-B9D8-BBCEF0CA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1E729-C306-7FE1-E583-2611A4B9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9301F-C595-DA53-9B63-A9905F3E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165BC-1747-1D10-6585-6AC09386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BB246-1DAA-C4C7-C869-8F50F28D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DF839-3F41-62AE-9E10-9E09D28A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B9734E-4CC3-3F36-DF21-A6573E88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DF663-36C9-4775-E3FF-41006C12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9A860-C690-CE1C-1C52-0B8D535B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41D4-9157-2D34-DB0C-1EF06441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2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8DD0D-0683-5737-806A-30A03C5C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EC5A2-6C43-E14A-C3CD-37F053BA0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7867FE-7358-CD67-664E-54F97927F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7ACD7E-C29E-A1D2-FBFC-EE407D2D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53FC38-C2E6-6449-B06B-D52FBD45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02DB12-2580-03C8-04F6-F0115BF8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2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AD82E-F80D-78C1-9961-05668247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EB157-94AC-EB2F-8367-84FC0BDA0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BBFEB-444B-0D76-0D2A-8AD072474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07B531-614D-AEFF-7A72-B3C4ABD6A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043945-5784-5664-FA71-1EB6AAC8C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B2DCD8-6D1D-0402-8E6A-3D47D750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720D57-5AB2-D670-5503-C8A59AD1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0AAB42-16DD-71F3-E9BC-65801849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4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3F8BF-2CEA-4731-69D0-379BAAE4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3F9EC-3AB4-47D9-A833-61BE04D7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6567DF-49E1-36F9-F4DC-00B3E3AB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97DF54-F906-401B-D675-4B66FECE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5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9C2721-F933-8C1E-632B-991C3FFC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5D8C19-2131-8EF3-1B79-54D4E2BD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9E687-6F42-3F3B-E2D0-F37DEFD6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B3479-252D-0968-49A9-EB465548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20990-66A2-4FC8-B705-31141F916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DE881-3C44-B505-6069-C7300E952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E7317B-35B7-1BC7-E4CF-E594A8C9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44E87-EEC7-62A5-12C6-7CB4A4F2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EB2B78-1E32-6D2A-3123-10D9FAD8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34D3-AAF7-54D9-8556-1E80B218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5EE616-9F26-397E-D44C-6B49B516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AB2B36-6006-8D81-BF1B-BFBBF4A4F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F3E744-8D5B-6BE6-0418-0E181B4D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2D57D-6CC5-80F5-516E-A3F03C49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AFC21-F398-481A-C5AE-1B260A6C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4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5FCC8-08DB-648A-1885-63F4C77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C9C3C9-1CFA-3563-2602-ACA18E9A6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CD961-8303-D5AD-CDA0-7F817A37B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B4BE4-D673-42F4-8860-18876DB9868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D036-8813-9D15-53D9-F56D3207F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32EA6-A022-FA24-D843-DAE8860B2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3A213-8C6B-4A81-AC2E-56479B8A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9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9bace2e9-3ecb-4651-a6c0-b16f0226c0e0" TargetMode="External"/><Relationship Id="rId2" Type="http://schemas.openxmlformats.org/officeDocument/2006/relationships/hyperlink" Target="https://layoffs.fyi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alent-alpha.com/wp-content/uploads/2024/01/The-Future-of-Work-Report-2024-Future-of-Work-AI-update3.pdf" TargetMode="External"/><Relationship Id="rId5" Type="http://schemas.openxmlformats.org/officeDocument/2006/relationships/hyperlink" Target="https://www.cnbc.com/2023/12/07/ibm-ceo-arvind-krishna-cnbc-interview.html" TargetMode="External"/><Relationship Id="rId4" Type="http://schemas.openxmlformats.org/officeDocument/2006/relationships/hyperlink" Target="https://www.worklife.news/technology/metas-layoffs-continue-to-impact-advertisers-as-the-company-replaces-account-team-members-with-a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Franklin Gothic Book"/>
              <a:ea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38200" y="2320795"/>
            <a:ext cx="10793819" cy="208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ru-RU" sz="6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Franklin Gothic Medium"/>
                <a:ea typeface="Arial"/>
                <a:cs typeface="Arial"/>
              </a:rPr>
              <a:t>Влияние ИИ на рынок труда</a:t>
            </a:r>
            <a:endParaRPr lang="en-US" sz="6000" b="0" i="0" u="none" strike="noStrike" cap="none" spc="0" dirty="0">
              <a:ln>
                <a:noFill/>
              </a:ln>
              <a:solidFill>
                <a:prstClr val="black"/>
              </a:solidFill>
              <a:latin typeface="Franklin Gothic Medium"/>
              <a:ea typeface="Arial"/>
              <a:cs typeface="Arial"/>
            </a:endParaRPr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7DE20F-0F65-441D-A8EC-AC8858CC5096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Franklin Gothic Book"/>
                <a:ea typeface="Arial"/>
                <a:cs typeface="Arial"/>
              </a:rPr>
              <a:t>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Franklin Gothic Book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3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45127" y="365760"/>
            <a:ext cx="10508673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4400" b="0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Рыночная оценка генеративного</a:t>
            </a:r>
            <a:r>
              <a:rPr lang="en-US" sz="4400" b="0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 </a:t>
            </a:r>
            <a:r>
              <a:rPr lang="ru-RU" sz="4400" b="0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ИИ</a:t>
            </a: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A1F37F-C7C6-4FC9-B2C5-DFD447BCE65C}" type="slidenum">
              <a:rPr lang="ru-RU"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AEFCBB-846F-7DB1-4546-F715D87E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06" y="1421931"/>
            <a:ext cx="8397787" cy="4473718"/>
          </a:xfrm>
          <a:prstGeom prst="rect">
            <a:avLst/>
          </a:prstGeom>
          <a:effectLst>
            <a:glow rad="63500">
              <a:schemeClr val="bg1">
                <a:lumMod val="6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04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 descr="Person wearing mixed reality smartglasses touching transparent screen"/>
          <p:cNvPicPr>
            <a:picLocks noChangeAspect="1"/>
          </p:cNvPicPr>
          <p:nvPr/>
        </p:nvPicPr>
        <p:blipFill>
          <a:blip r:embed="rId2"/>
          <a:srcRect t="7892" b="78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6199999">
            <a:off x="3799865" y="-1524511"/>
            <a:ext cx="4592270" cy="121920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1000">
                <a:schemeClr val="tx1">
                  <a:alpha val="30000"/>
                </a:schemeClr>
              </a:gs>
              <a:gs pos="35000">
                <a:schemeClr val="tx1">
                  <a:alpha val="4600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21510" y="3968750"/>
            <a:ext cx="1026344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Прим</a:t>
            </a:r>
            <a:r>
              <a:rPr lang="ru-RU" dirty="0" err="1">
                <a:solidFill>
                  <a:schemeClr val="bg1"/>
                </a:solidFill>
              </a:rPr>
              <a:t>енение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ИИ </a:t>
            </a:r>
            <a:r>
              <a:rPr lang="ru-RU" dirty="0">
                <a:solidFill>
                  <a:schemeClr val="bg1"/>
                </a:solidFill>
              </a:rPr>
              <a:t>в бизнесе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CCEB6A2-99A3-45F3-B481-299613006107}" type="slidenum">
              <a:rPr lang="en-US">
                <a:solidFill>
                  <a:schemeClr val="bg1"/>
                </a:solidFill>
                <a:latin typeface="Calibri"/>
              </a:rPr>
              <a:t>11</a:t>
            </a:fld>
            <a:endParaRPr lang="en-US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4048" y="3789400"/>
            <a:ext cx="5807575" cy="226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ИИ в промышленности</a:t>
            </a:r>
            <a:endParaRPr/>
          </a:p>
        </p:txBody>
      </p:sp>
      <p:pic>
        <p:nvPicPr>
          <p:cNvPr id="24" name="Picture 23" descr="Man with laptop in factory"/>
          <p:cNvPicPr>
            <a:picLocks noChangeAspect="1"/>
          </p:cNvPicPr>
          <p:nvPr/>
        </p:nvPicPr>
        <p:blipFill>
          <a:blip r:embed="rId3"/>
          <a:srcRect l="10310" r="10310"/>
          <a:stretch/>
        </p:blipFill>
        <p:spPr bwMode="auto">
          <a:xfrm>
            <a:off x="0" y="-2"/>
            <a:ext cx="51571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541215" y="337457"/>
            <a:ext cx="6373417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i="0" u="none" strike="noStrike" cap="none" spc="0" dirty="0" err="1">
                <a:ln>
                  <a:noFill/>
                </a:ln>
              </a:rPr>
              <a:t>Определение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бракованной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продукции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>
                <a:ln>
                  <a:noFill/>
                </a:ln>
              </a:rPr>
              <a:t>(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рост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производительности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до</a:t>
            </a:r>
            <a:r>
              <a:rPr lang="en-US" sz="1600" b="0" i="0" u="none" strike="noStrike" cap="none" spc="0" dirty="0">
                <a:ln>
                  <a:noFill/>
                </a:ln>
              </a:rPr>
              <a:t> 50%,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рост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доли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обнаружения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дефектов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до</a:t>
            </a:r>
            <a:r>
              <a:rPr lang="en-US" sz="1600" b="0" i="0" u="none" strike="noStrike" cap="none" spc="0" dirty="0">
                <a:ln>
                  <a:noFill/>
                </a:ln>
              </a:rPr>
              <a:t> 95%)</a:t>
            </a:r>
            <a:endParaRPr dirty="0"/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i="0" u="none" strike="noStrike" cap="none" spc="0" dirty="0" err="1">
                <a:ln>
                  <a:noFill/>
                </a:ln>
              </a:rPr>
              <a:t>Определение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оптимального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состояния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продукции</a:t>
            </a:r>
            <a:r>
              <a:rPr lang="en-US" sz="1600" b="1" i="0" u="none" strike="noStrike" cap="none" spc="0" dirty="0">
                <a:ln>
                  <a:noFill/>
                </a:ln>
              </a:rPr>
              <a:t> в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процессе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эксплуатации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>
                <a:ln>
                  <a:noFill/>
                </a:ln>
              </a:rPr>
              <a:t>(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рост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выручки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до</a:t>
            </a:r>
            <a:r>
              <a:rPr lang="en-US" sz="1600" b="0" i="0" u="none" strike="noStrike" cap="none" spc="0" dirty="0">
                <a:ln>
                  <a:noFill/>
                </a:ln>
              </a:rPr>
              <a:t> 7%)</a:t>
            </a:r>
            <a:endParaRPr dirty="0"/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i="0" u="none" strike="noStrike" cap="none" spc="0" dirty="0" err="1">
                <a:ln>
                  <a:noFill/>
                </a:ln>
              </a:rPr>
              <a:t>Прогнозирование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спроса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>
                <a:ln>
                  <a:noFill/>
                </a:ln>
              </a:rPr>
              <a:t>(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рост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выручки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до</a:t>
            </a:r>
            <a:r>
              <a:rPr lang="en-US" sz="1600" b="0" i="0" u="none" strike="noStrike" cap="none" spc="0" dirty="0">
                <a:ln>
                  <a:noFill/>
                </a:ln>
              </a:rPr>
              <a:t> 5%)</a:t>
            </a:r>
            <a:endParaRPr dirty="0"/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i="0" u="none" strike="noStrike" cap="none" spc="0" dirty="0" err="1">
                <a:ln>
                  <a:noFill/>
                </a:ln>
              </a:rPr>
              <a:t>Прогноз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складских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запасов</a:t>
            </a:r>
            <a:r>
              <a:rPr lang="en-US" sz="1600" b="0" i="0" u="none" strike="noStrike" cap="none" spc="0" dirty="0">
                <a:ln>
                  <a:noFill/>
                </a:ln>
              </a:rPr>
              <a:t> (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снижение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расходов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на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склады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до</a:t>
            </a:r>
            <a:r>
              <a:rPr lang="en-US" sz="1600" b="0" i="0" u="none" strike="noStrike" cap="none" spc="0" dirty="0">
                <a:ln>
                  <a:noFill/>
                </a:ln>
              </a:rPr>
              <a:t> 10%,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рост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маржинальности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до</a:t>
            </a:r>
            <a:r>
              <a:rPr lang="en-US" sz="1600" b="0" i="0" u="none" strike="noStrike" cap="none" spc="0" dirty="0">
                <a:ln>
                  <a:noFill/>
                </a:ln>
              </a:rPr>
              <a:t> 7%)</a:t>
            </a:r>
            <a:endParaRPr dirty="0"/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i="0" u="none" strike="noStrike" cap="none" spc="0" dirty="0" err="1">
                <a:ln>
                  <a:noFill/>
                </a:ln>
              </a:rPr>
              <a:t>Оптимизация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закупки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сырья</a:t>
            </a:r>
            <a:endParaRPr lang="en-US" sz="1600" b="1" i="0" u="none" strike="noStrike" cap="none" spc="0" dirty="0">
              <a:ln>
                <a:noFill/>
              </a:ln>
            </a:endParaRPr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dirty="0" err="1"/>
              <a:t>Контроль</a:t>
            </a:r>
            <a:r>
              <a:rPr lang="en-US" sz="1600" b="1" dirty="0"/>
              <a:t> </a:t>
            </a:r>
            <a:r>
              <a:rPr lang="en-US" sz="1600" b="1" dirty="0" err="1"/>
              <a:t>качества</a:t>
            </a:r>
            <a:r>
              <a:rPr lang="en-US" sz="1600" b="1" dirty="0"/>
              <a:t> </a:t>
            </a:r>
            <a:r>
              <a:rPr lang="en-US" sz="1600" b="1" dirty="0" err="1"/>
              <a:t>продукции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экономия</a:t>
            </a:r>
            <a:r>
              <a:rPr lang="en-US" sz="1600" dirty="0"/>
              <a:t> </a:t>
            </a:r>
            <a:r>
              <a:rPr lang="en-US" sz="1600" dirty="0" err="1"/>
              <a:t>ресурсов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15%)</a:t>
            </a:r>
            <a:endParaRPr dirty="0"/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dirty="0" err="1"/>
              <a:t>Расчёт</a:t>
            </a:r>
            <a:r>
              <a:rPr lang="en-US" sz="1600" b="1" dirty="0"/>
              <a:t> </a:t>
            </a:r>
            <a:r>
              <a:rPr lang="en-US" sz="1600" b="1" dirty="0" err="1"/>
              <a:t>оптимального</a:t>
            </a:r>
            <a:r>
              <a:rPr lang="en-US" sz="1600" b="1" dirty="0"/>
              <a:t> </a:t>
            </a:r>
            <a:r>
              <a:rPr lang="en-US" sz="1600" b="1" dirty="0" err="1"/>
              <a:t>производственного</a:t>
            </a:r>
            <a:r>
              <a:rPr lang="en-US" sz="1600" b="1" dirty="0"/>
              <a:t> </a:t>
            </a:r>
            <a:r>
              <a:rPr lang="en-US" sz="1600" b="1" dirty="0" err="1"/>
              <a:t>плана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рост</a:t>
            </a:r>
            <a:r>
              <a:rPr lang="en-US" sz="1600" dirty="0"/>
              <a:t> </a:t>
            </a:r>
            <a:r>
              <a:rPr lang="en-US" sz="1600" dirty="0" err="1"/>
              <a:t>объема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4%, </a:t>
            </a:r>
            <a:r>
              <a:rPr lang="en-US" sz="1600" dirty="0" err="1"/>
              <a:t>снижение</a:t>
            </a:r>
            <a:r>
              <a:rPr lang="en-US" sz="1600" dirty="0"/>
              <a:t> </a:t>
            </a:r>
            <a:r>
              <a:rPr lang="en-US" sz="1600" dirty="0" err="1"/>
              <a:t>издержек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7%)</a:t>
            </a:r>
            <a:endParaRPr dirty="0"/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dirty="0" err="1"/>
              <a:t>Контроль</a:t>
            </a:r>
            <a:r>
              <a:rPr lang="en-US" sz="1600" b="1" dirty="0"/>
              <a:t> </a:t>
            </a:r>
            <a:r>
              <a:rPr lang="en-US" sz="1600" b="1" dirty="0" err="1"/>
              <a:t>состояния</a:t>
            </a:r>
            <a:r>
              <a:rPr lang="en-US" sz="1600" b="1" dirty="0"/>
              <a:t> </a:t>
            </a:r>
            <a:r>
              <a:rPr lang="en-US" sz="1600" b="1" dirty="0" err="1"/>
              <a:t>оборудования</a:t>
            </a:r>
            <a:r>
              <a:rPr lang="en-US" sz="1600" b="1" dirty="0"/>
              <a:t> и </a:t>
            </a:r>
            <a:r>
              <a:rPr lang="en-US" sz="1600" b="1" dirty="0" err="1"/>
              <a:t>оптимизация</a:t>
            </a:r>
            <a:r>
              <a:rPr lang="en-US" sz="1600" b="1" dirty="0"/>
              <a:t> </a:t>
            </a:r>
            <a:r>
              <a:rPr lang="en-US" sz="1600" b="1" dirty="0" err="1"/>
              <a:t>режимов</a:t>
            </a:r>
            <a:r>
              <a:rPr lang="en-US" sz="1600" b="1" dirty="0"/>
              <a:t> </a:t>
            </a:r>
            <a:r>
              <a:rPr lang="en-US" sz="1600" b="1" dirty="0" err="1"/>
              <a:t>его</a:t>
            </a:r>
            <a:r>
              <a:rPr lang="en-US" sz="1600" b="1" dirty="0"/>
              <a:t> </a:t>
            </a:r>
            <a:r>
              <a:rPr lang="en-US" sz="1600" b="1" dirty="0" err="1"/>
              <a:t>работы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повышение</a:t>
            </a:r>
            <a:r>
              <a:rPr lang="en-US" sz="1600" dirty="0"/>
              <a:t> </a:t>
            </a:r>
            <a:r>
              <a:rPr lang="en-US" sz="1600" dirty="0" err="1"/>
              <a:t>производительности</a:t>
            </a:r>
            <a:r>
              <a:rPr lang="en-US" sz="1600" dirty="0"/>
              <a:t> </a:t>
            </a:r>
            <a:r>
              <a:rPr lang="en-US" sz="1600" dirty="0" err="1"/>
              <a:t>предприятия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4%)</a:t>
            </a:r>
            <a:endParaRPr dirty="0"/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i="0" u="none" strike="noStrike" cap="none" spc="0" dirty="0" err="1">
                <a:ln>
                  <a:noFill/>
                </a:ln>
              </a:rPr>
              <a:t>Прогноз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выхода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оборудования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из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строя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>
                <a:ln>
                  <a:noFill/>
                </a:ln>
              </a:rPr>
              <a:t>(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снижение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расходов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на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ремонт</a:t>
            </a:r>
            <a:r>
              <a:rPr lang="en-US" sz="1600" b="0" i="0" u="none" strike="noStrike" cap="none" spc="0" dirty="0">
                <a:ln>
                  <a:noFill/>
                </a:ln>
              </a:rPr>
              <a:t> </a:t>
            </a:r>
            <a:r>
              <a:rPr lang="en-US" sz="1600" b="0" i="0" u="none" strike="noStrike" cap="none" spc="0" dirty="0" err="1">
                <a:ln>
                  <a:noFill/>
                </a:ln>
              </a:rPr>
              <a:t>до</a:t>
            </a:r>
            <a:r>
              <a:rPr lang="en-US" sz="1600" b="0" i="0" u="none" strike="noStrike" cap="none" spc="0" dirty="0">
                <a:ln>
                  <a:noFill/>
                </a:ln>
              </a:rPr>
              <a:t> 10%)</a:t>
            </a:r>
            <a:endParaRPr dirty="0"/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1600" b="1" dirty="0"/>
              <a:t>Системы обеспечения безопасности </a:t>
            </a:r>
            <a:r>
              <a:rPr lang="ru-RU" sz="1600" dirty="0"/>
              <a:t>(снижение аварийных ситуаций до 30%)</a:t>
            </a:r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en-US" sz="1600" b="1" i="0" u="none" strike="noStrike" cap="none" spc="0" dirty="0" err="1">
                <a:ln>
                  <a:noFill/>
                </a:ln>
              </a:rPr>
              <a:t>Оптимизация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ценообразования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на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r>
              <a:rPr lang="en-US" sz="1600" b="1" i="0" u="none" strike="noStrike" cap="none" spc="0" dirty="0" err="1">
                <a:ln>
                  <a:noFill/>
                </a:ln>
              </a:rPr>
              <a:t>продукцию</a:t>
            </a:r>
            <a:r>
              <a:rPr lang="en-US" sz="1600" b="1" i="0" u="none" strike="noStrike" cap="none" spc="0" dirty="0">
                <a:ln>
                  <a:noFill/>
                </a:ln>
              </a:rPr>
              <a:t> 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47704" y="6356350"/>
            <a:ext cx="56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FF54DE5-C571-48E8-A5BC-B369434E2F44}" type="slidenum">
              <a:rPr lang="en-US" sz="1000">
                <a:solidFill>
                  <a:schemeClr val="accent2"/>
                </a:solidFill>
              </a:rPr>
              <a:t>12</a:t>
            </a:fld>
            <a:endParaRPr 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4048" y="3789400"/>
            <a:ext cx="4998671" cy="226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ИИ в </a:t>
            </a:r>
            <a:r>
              <a:rPr lang="ru-RU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девелопменте</a:t>
            </a:r>
            <a:endParaRPr lang="en-US" sz="5000" b="0" i="0" u="none" strike="noStrike" cap="none" spc="0">
              <a:ln>
                <a:noFill/>
              </a:ln>
              <a:solidFill>
                <a:schemeClr val="tx1"/>
              </a:solidFill>
              <a:latin typeface="Calibri Light"/>
              <a:ea typeface="Arial"/>
              <a:cs typeface="Arial"/>
            </a:endParaRPr>
          </a:p>
        </p:txBody>
      </p:sp>
      <p:pic>
        <p:nvPicPr>
          <p:cNvPr id="24" name="Picture 23" descr="Worker with protective gear looking up at construction site"/>
          <p:cNvPicPr>
            <a:picLocks noChangeAspect="1"/>
          </p:cNvPicPr>
          <p:nvPr/>
        </p:nvPicPr>
        <p:blipFill>
          <a:blip r:embed="rId3"/>
          <a:srcRect l="3012" r="3012"/>
          <a:stretch/>
        </p:blipFill>
        <p:spPr bwMode="auto">
          <a:xfrm>
            <a:off x="0" y="-2"/>
            <a:ext cx="51571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541215" y="337457"/>
            <a:ext cx="6373417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defTabSz="914400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b="1" i="0" u="none" strike="noStrike" cap="none" spc="0">
                <a:ln>
                  <a:noFill/>
                </a:ln>
              </a:rPr>
              <a:t>Прогноз стоимости и сроков строительства объектов </a:t>
            </a:r>
            <a:r>
              <a:rPr lang="ru-RU" b="0" i="0" u="none" strike="noStrike" cap="none" spc="0">
                <a:ln>
                  <a:noFill/>
                </a:ln>
              </a:rPr>
              <a:t>(сокращение расходов на строительство до 10%)</a:t>
            </a:r>
            <a:endParaRPr/>
          </a:p>
          <a:p>
            <a:pPr marL="342900" marR="0" lvl="0" indent="-228600" defTabSz="914400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b="1" i="0" u="none" strike="noStrike" cap="none" spc="0">
                <a:ln>
                  <a:noFill/>
                </a:ln>
              </a:rPr>
              <a:t>Прогноз спроса для планирования застройки </a:t>
            </a:r>
            <a:r>
              <a:rPr lang="ru-RU" b="0" i="0" u="none" strike="noStrike" cap="none" spc="0">
                <a:ln>
                  <a:noFill/>
                </a:ln>
              </a:rPr>
              <a:t>(рост выручки до 20%)</a:t>
            </a:r>
            <a:endParaRPr/>
          </a:p>
          <a:p>
            <a:pPr marL="342900" marR="0" lvl="0" indent="-228600" defTabSz="914400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b="1"/>
              <a:t>Оценка стоимости объектов недвижимости </a:t>
            </a:r>
            <a:r>
              <a:rPr lang="ru-RU"/>
              <a:t>(рост выручки до 15%)</a:t>
            </a:r>
            <a:endParaRPr/>
          </a:p>
          <a:p>
            <a:pPr marL="342900" indent="-228600" defTabSz="914400">
              <a:spcAft>
                <a:spcPts val="600"/>
              </a:spcAft>
              <a:buFont typeface="Arial"/>
              <a:buChar char="•"/>
              <a:defRPr/>
            </a:pPr>
            <a:r>
              <a:rPr lang="ru-RU" b="1"/>
              <a:t>Системы обеспечения безопасности </a:t>
            </a:r>
            <a:r>
              <a:rPr lang="ru-RU"/>
              <a:t>(снижение аварийных ситуаций до 30%)</a:t>
            </a:r>
            <a:endParaRPr/>
          </a:p>
          <a:p>
            <a:pPr marL="342900" indent="-228600" defTabSz="914400">
              <a:spcAft>
                <a:spcPts val="600"/>
              </a:spcAft>
              <a:buFont typeface="Arial"/>
              <a:buChar char="•"/>
              <a:defRPr/>
            </a:pPr>
            <a:r>
              <a:rPr lang="ru-RU" b="1"/>
              <a:t>Оптимизация закупки стройматериалов </a:t>
            </a:r>
            <a:r>
              <a:rPr lang="ru-RU"/>
              <a:t>(снижение затрат на закупку до 20%, рост скорости строительных работ до 10%)</a:t>
            </a:r>
            <a:endParaRPr/>
          </a:p>
          <a:p>
            <a:pPr marL="342900" indent="-228600" defTabSz="914400">
              <a:spcAft>
                <a:spcPts val="600"/>
              </a:spcAft>
              <a:buFont typeface="Arial"/>
              <a:buChar char="•"/>
              <a:defRPr/>
            </a:pPr>
            <a:r>
              <a:rPr lang="ru-RU" b="1" i="0" u="none" strike="noStrike" cap="none" spc="0">
                <a:ln>
                  <a:noFill/>
                </a:ln>
              </a:rPr>
              <a:t>Прогноз выхода строительного оборудования и инженерных коммуникаций из строя </a:t>
            </a:r>
            <a:r>
              <a:rPr lang="ru-RU" b="0" i="0" u="none" strike="noStrike" cap="none" spc="0">
                <a:ln>
                  <a:noFill/>
                </a:ln>
              </a:rPr>
              <a:t>(снижение расходов на ремонт до 10%)</a:t>
            </a:r>
            <a:endParaRPr/>
          </a:p>
          <a:p>
            <a:pPr marL="342900" indent="-228600" defTabSz="914400">
              <a:spcAft>
                <a:spcPts val="600"/>
              </a:spcAft>
              <a:buFont typeface="Arial"/>
              <a:buChar char="•"/>
              <a:defRPr/>
            </a:pPr>
            <a:r>
              <a:rPr lang="ru-RU" b="1"/>
              <a:t>Системы управления энергопотреблением</a:t>
            </a:r>
            <a:r>
              <a:rPr lang="ru-RU"/>
              <a:t> (снижение расходов на э/э до 15%)</a:t>
            </a:r>
            <a:endParaRPr/>
          </a:p>
          <a:p>
            <a:pPr marL="342900" indent="-228600" defTabSz="914400">
              <a:spcAft>
                <a:spcPts val="600"/>
              </a:spcAft>
              <a:buFont typeface="Arial"/>
              <a:buChar char="•"/>
              <a:defRPr/>
            </a:pPr>
            <a:r>
              <a:rPr lang="ru-RU" b="1" i="0" u="none" strike="noStrike" cap="none" spc="0">
                <a:ln>
                  <a:noFill/>
                </a:ln>
              </a:rPr>
              <a:t>Прогноз стоимости аренды </a:t>
            </a:r>
            <a:r>
              <a:rPr lang="ru-RU" b="0" i="0" u="none" strike="noStrike" cap="none" spc="0">
                <a:ln>
                  <a:noFill/>
                </a:ln>
              </a:rPr>
              <a:t>(рост выручки до 5%)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47704" y="6356350"/>
            <a:ext cx="56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FF54DE5-C571-48E8-A5BC-B369434E2F44}" type="slidenum">
              <a:rPr lang="en-US" sz="1000">
                <a:solidFill>
                  <a:schemeClr val="accent2"/>
                </a:solidFill>
              </a:rPr>
              <a:t>13</a:t>
            </a:fld>
            <a:endParaRPr 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4048" y="3789400"/>
            <a:ext cx="4998671" cy="226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ИИ в </a:t>
            </a:r>
            <a:r>
              <a:rPr lang="ru-RU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агросекторе</a:t>
            </a:r>
            <a:endParaRPr lang="en-US" sz="5000" b="0" i="0" u="none" strike="noStrike" cap="none" spc="0">
              <a:ln>
                <a:noFill/>
              </a:ln>
              <a:solidFill>
                <a:schemeClr val="tx1"/>
              </a:solidFill>
              <a:latin typeface="Calibri Light"/>
              <a:ea typeface="Arial"/>
              <a:cs typeface="Arial"/>
            </a:endParaRPr>
          </a:p>
        </p:txBody>
      </p:sp>
      <p:pic>
        <p:nvPicPr>
          <p:cNvPr id="24" name="Picture 23" descr="Person examining plants in farm"/>
          <p:cNvPicPr>
            <a:picLocks noChangeAspect="1"/>
          </p:cNvPicPr>
          <p:nvPr/>
        </p:nvPicPr>
        <p:blipFill>
          <a:blip r:embed="rId3"/>
          <a:srcRect l="2977" r="2977"/>
          <a:stretch/>
        </p:blipFill>
        <p:spPr bwMode="auto">
          <a:xfrm>
            <a:off x="0" y="-2"/>
            <a:ext cx="51571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541215" y="337457"/>
            <a:ext cx="6373417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 i="0" u="none" strike="noStrike" cap="none" spc="0">
                <a:ln>
                  <a:noFill/>
                </a:ln>
              </a:rPr>
              <a:t>Выбор культуры и времени для посева</a:t>
            </a:r>
            <a:r>
              <a:rPr lang="ru-RU" sz="1800" b="0" i="0" u="none" strike="noStrike" cap="none" spc="0">
                <a:ln>
                  <a:noFill/>
                </a:ln>
              </a:rPr>
              <a:t> (рост урожайности до 20%)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/>
              <a:t>Прогноз внесения удобрений</a:t>
            </a:r>
            <a:r>
              <a:rPr lang="ru-RU" sz="1800"/>
              <a:t> (снижение расходов на удобрения до 15%)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 i="0" u="none" strike="noStrike" cap="none" spc="0">
                <a:ln>
                  <a:noFill/>
                </a:ln>
              </a:rPr>
              <a:t>Прогноз полива растений</a:t>
            </a:r>
            <a:r>
              <a:rPr lang="ru-RU" sz="1800" b="0" i="0" u="none" strike="noStrike" cap="none" spc="0">
                <a:ln>
                  <a:noFill/>
                </a:ln>
              </a:rPr>
              <a:t> (экономия ресурсов до 10%)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 i="0" u="none" strike="noStrike" cap="none" spc="0">
                <a:ln>
                  <a:noFill/>
                </a:ln>
              </a:rPr>
              <a:t>Прогноз болезни растений</a:t>
            </a:r>
            <a:r>
              <a:rPr lang="ru-RU" sz="1800" b="0" i="0" u="none" strike="noStrike" cap="none" spc="0">
                <a:ln>
                  <a:noFill/>
                </a:ln>
              </a:rPr>
              <a:t> (снижение скорости распространения инфекций до 3х)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/>
              <a:t>Управление теплицами</a:t>
            </a:r>
            <a:r>
              <a:rPr lang="ru-RU" sz="1800"/>
              <a:t> (рост урожайности до 10%)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 i="0" u="none" strike="noStrike" cap="none" spc="0">
                <a:ln>
                  <a:noFill/>
                </a:ln>
              </a:rPr>
              <a:t>Оптимизация закупок сырья</a:t>
            </a:r>
            <a:r>
              <a:rPr lang="ru-RU" sz="1800" b="0" i="0" u="none" strike="noStrike" cap="none" spc="0">
                <a:ln>
                  <a:noFill/>
                </a:ln>
              </a:rPr>
              <a:t> (экономия до 15%)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 i="0" u="none" strike="noStrike" cap="none" spc="0">
                <a:ln>
                  <a:noFill/>
                </a:ln>
              </a:rPr>
              <a:t>Прогноз болезней животных</a:t>
            </a:r>
            <a:r>
              <a:rPr lang="ru-RU" sz="1800" b="0" i="0" u="none" strike="noStrike" cap="none" spc="0">
                <a:ln>
                  <a:noFill/>
                </a:ln>
              </a:rPr>
              <a:t> (рост поголовья до 30%)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/>
              <a:t>Прогноз веса животных</a:t>
            </a:r>
            <a:r>
              <a:rPr lang="ru-RU" sz="1800"/>
              <a:t> (рост выручки до 7%)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1800" b="1"/>
              <a:t>Прогноз спроса и урожайности в регионе</a:t>
            </a:r>
            <a:r>
              <a:rPr lang="ru-RU" sz="1800"/>
              <a:t> (рост выручки до 15%)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1800" b="1" i="0" u="none" strike="noStrike" cap="none" spc="0">
                <a:ln>
                  <a:noFill/>
                </a:ln>
              </a:rPr>
              <a:t>Прогноз выхода оборудования из строя </a:t>
            </a:r>
            <a:r>
              <a:rPr lang="ru-RU" sz="1800" b="0" i="0" u="none" strike="noStrike" cap="none" spc="0">
                <a:ln>
                  <a:noFill/>
                </a:ln>
              </a:rPr>
              <a:t>(снижение расходов на ремонт до 10%)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1800" b="1"/>
              <a:t>Анализ уровня загрязнения окружающей среды </a:t>
            </a:r>
            <a:r>
              <a:rPr lang="ru-RU" sz="1800"/>
              <a:t>(снижение выбросов СО</a:t>
            </a:r>
            <a:r>
              <a:rPr lang="ru-RU" sz="1600" baseline="30000">
                <a:latin typeface="Calibri"/>
                <a:ea typeface="Calibri"/>
                <a:cs typeface="Times New Roman"/>
              </a:rPr>
              <a:t>2</a:t>
            </a:r>
            <a:r>
              <a:rPr lang="en-US" sz="1800"/>
              <a:t> </a:t>
            </a:r>
            <a:r>
              <a:rPr lang="ru-RU" sz="1800"/>
              <a:t>до 10%)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47704" y="6356350"/>
            <a:ext cx="56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FF54DE5-C571-48E8-A5BC-B369434E2F44}" type="slidenum">
              <a:rPr lang="en-US" sz="1000">
                <a:solidFill>
                  <a:schemeClr val="accent2"/>
                </a:solidFill>
              </a:rPr>
              <a:t>14</a:t>
            </a:fld>
            <a:endParaRPr 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4048" y="3789400"/>
            <a:ext cx="4998671" cy="226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ИИ в </a:t>
            </a:r>
            <a:r>
              <a:rPr lang="ru-RU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логистике</a:t>
            </a:r>
            <a:endParaRPr lang="en-US" sz="5000" b="0" i="0" u="none" strike="noStrike" cap="none" spc="0">
              <a:ln>
                <a:noFill/>
              </a:ln>
              <a:solidFill>
                <a:schemeClr val="tx1"/>
              </a:solidFill>
              <a:latin typeface="Calibri Light"/>
              <a:ea typeface="Arial"/>
              <a:cs typeface="Arial"/>
            </a:endParaRPr>
          </a:p>
        </p:txBody>
      </p:sp>
      <p:pic>
        <p:nvPicPr>
          <p:cNvPr id="24" name="Picture 23" descr="Interior of warehouse"/>
          <p:cNvPicPr>
            <a:picLocks noChangeAspect="1"/>
          </p:cNvPicPr>
          <p:nvPr/>
        </p:nvPicPr>
        <p:blipFill>
          <a:blip r:embed="rId3"/>
          <a:srcRect l="2912" r="2912"/>
          <a:stretch/>
        </p:blipFill>
        <p:spPr bwMode="auto">
          <a:xfrm>
            <a:off x="0" y="-2"/>
            <a:ext cx="51571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541215" y="337457"/>
            <a:ext cx="6373417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Прогноз времени доставки товара </a:t>
            </a:r>
            <a:r>
              <a:rPr lang="ru-RU" sz="2000" b="0" i="0" u="none" strike="noStrike" cap="none" spc="0">
                <a:ln>
                  <a:noFill/>
                </a:ln>
              </a:rPr>
              <a:t>(рост точности прогноза до 90%)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Определение зон высокого спроса на доставку </a:t>
            </a:r>
            <a:r>
              <a:rPr lang="ru-RU" sz="2000" b="0" i="0" u="none" strike="noStrike" cap="none" spc="0">
                <a:ln>
                  <a:noFill/>
                </a:ln>
              </a:rPr>
              <a:t>(рост количества заказов до 15%)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Прогноз спроса и складских запасов </a:t>
            </a:r>
            <a:r>
              <a:rPr lang="ru-RU" sz="2000"/>
              <a:t>(рост выручки до 5%, снижение расходов на склады до 10%)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Оптимиза</a:t>
            </a:r>
            <a:r>
              <a:rPr lang="ru-RU" sz="2000" b="1"/>
              <a:t>ция расписания работы транспорта </a:t>
            </a:r>
            <a:r>
              <a:rPr lang="ru-RU" sz="2000"/>
              <a:t>(повышение производительности автопарка до 4%)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Прогноз выхода оборудования из строя </a:t>
            </a:r>
            <a:r>
              <a:rPr lang="ru-RU" sz="2000" b="0" i="0" u="none" strike="noStrike" cap="none" spc="0">
                <a:ln>
                  <a:noFill/>
                </a:ln>
              </a:rPr>
              <a:t>(снижение расходов на ремонт до 10%)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/>
              <a:t>Прогноз оттока персонала </a:t>
            </a:r>
            <a:r>
              <a:rPr lang="ru-RU" sz="2000"/>
              <a:t>(снижение текучести кадров до 20%)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47704" y="6356350"/>
            <a:ext cx="56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FF54DE5-C571-48E8-A5BC-B369434E2F44}" type="slidenum">
              <a:rPr lang="en-US" sz="1000">
                <a:solidFill>
                  <a:schemeClr val="accent2"/>
                </a:solidFill>
              </a:rPr>
              <a:t>15</a:t>
            </a:fld>
            <a:endParaRPr 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4048" y="3789400"/>
            <a:ext cx="4998671" cy="226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ИИ в </a:t>
            </a:r>
            <a:r>
              <a:rPr lang="ru-RU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финансовом секторе</a:t>
            </a:r>
            <a:endParaRPr lang="en-US" sz="5000" b="0" i="0" u="none" strike="noStrike" cap="none" spc="0">
              <a:ln>
                <a:noFill/>
              </a:ln>
              <a:solidFill>
                <a:schemeClr val="tx1"/>
              </a:solidFill>
              <a:latin typeface="Calibri Light"/>
              <a:ea typeface="Arial"/>
              <a:cs typeface="Arial"/>
            </a:endParaRPr>
          </a:p>
        </p:txBody>
      </p:sp>
      <p:pic>
        <p:nvPicPr>
          <p:cNvPr id="24" name="Picture 23" descr="Pen pointing to a graph on a screen"/>
          <p:cNvPicPr>
            <a:picLocks noChangeAspect="1"/>
          </p:cNvPicPr>
          <p:nvPr/>
        </p:nvPicPr>
        <p:blipFill>
          <a:blip r:embed="rId3"/>
          <a:srcRect l="3012" r="3012"/>
          <a:stretch/>
        </p:blipFill>
        <p:spPr bwMode="auto">
          <a:xfrm>
            <a:off x="0" y="-2"/>
            <a:ext cx="51571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541215" y="337457"/>
            <a:ext cx="6373417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Скоринговые модели</a:t>
            </a:r>
            <a:r>
              <a:rPr lang="ru-RU" sz="2000" b="0" i="0" u="none" strike="noStrike" cap="none" spc="0">
                <a:ln>
                  <a:noFill/>
                </a:ln>
              </a:rPr>
              <a:t> (рост комиссионных доходов до 10%)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Выявление мошенничества</a:t>
            </a:r>
            <a:r>
              <a:rPr lang="ru-RU" sz="2000"/>
              <a:t> (до х2 выявленных случаев мошенничества)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Персонализированные коммуникации</a:t>
            </a:r>
            <a:r>
              <a:rPr lang="ru-RU" sz="2000"/>
              <a:t> (снижение оттока клиентов до 30%, рост выручки до 7%)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Рекомендательная система </a:t>
            </a:r>
            <a:r>
              <a:rPr lang="ru-RU" sz="2000" b="0" i="0" u="none" strike="noStrike" cap="none" spc="0">
                <a:ln>
                  <a:noFill/>
                </a:ln>
              </a:rPr>
              <a:t>(рост продаж до 15%)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Прогноз оборота денежных средств</a:t>
            </a:r>
            <a:r>
              <a:rPr lang="ru-RU" sz="2000"/>
              <a:t> (рост оборота до 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Оценка залогового имущества</a:t>
            </a:r>
            <a:r>
              <a:rPr lang="ru-RU" sz="2000"/>
              <a:t> (снижение издержек до 5%)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/>
              <a:t>Прогноз оттока персонала</a:t>
            </a:r>
            <a:r>
              <a:rPr lang="ru-RU" sz="2000"/>
              <a:t> (снижение текучести кадров до 20%)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47704" y="6356350"/>
            <a:ext cx="56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FF54DE5-C571-48E8-A5BC-B369434E2F44}" type="slidenum">
              <a:rPr lang="en-US" sz="1000">
                <a:solidFill>
                  <a:schemeClr val="accent2"/>
                </a:solidFill>
              </a:rPr>
              <a:t>16</a:t>
            </a:fld>
            <a:endParaRPr 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4048" y="3789400"/>
            <a:ext cx="4998671" cy="226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ИИ в </a:t>
            </a:r>
            <a:r>
              <a:rPr lang="ru-RU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медицине</a:t>
            </a:r>
            <a:endParaRPr lang="en-US" sz="5000" b="0" i="0" u="none" strike="noStrike" cap="none" spc="0">
              <a:ln>
                <a:noFill/>
              </a:ln>
              <a:solidFill>
                <a:schemeClr val="tx1"/>
              </a:solidFill>
              <a:latin typeface="Calibri Light"/>
              <a:ea typeface="Arial"/>
              <a:cs typeface="Arial"/>
            </a:endParaRPr>
          </a:p>
        </p:txBody>
      </p:sp>
      <p:pic>
        <p:nvPicPr>
          <p:cNvPr id="24" name="Picture 23" descr="Vaccine storage and manufacturing"/>
          <p:cNvPicPr>
            <a:picLocks noChangeAspect="1"/>
          </p:cNvPicPr>
          <p:nvPr/>
        </p:nvPicPr>
        <p:blipFill>
          <a:blip r:embed="rId3"/>
          <a:srcRect l="2943" r="2942"/>
          <a:stretch/>
        </p:blipFill>
        <p:spPr bwMode="auto">
          <a:xfrm>
            <a:off x="0" y="-2"/>
            <a:ext cx="51571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541215" y="337457"/>
            <a:ext cx="6373417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Рекомендательная система</a:t>
            </a:r>
            <a:r>
              <a:rPr lang="ru-RU" sz="2000" b="0" i="0" u="none" strike="noStrike" cap="none" spc="0">
                <a:ln>
                  <a:noFill/>
                </a:ln>
              </a:rPr>
              <a:t> (увеличение среднего чека до 15%, рост продаж до 10%, рост прибыли до 5%)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/>
              <a:t>Прогноз спроса и складских запасов </a:t>
            </a:r>
            <a:r>
              <a:rPr lang="ru-RU" sz="2000"/>
              <a:t>(рост выручки до 5%, снижение расходов на склады до 10%)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Прогнозирование заболеваний </a:t>
            </a:r>
            <a:r>
              <a:rPr lang="ru-RU" sz="2000" b="0" i="0" u="none" strike="noStrike" cap="none" spc="0">
                <a:ln>
                  <a:noFill/>
                </a:ln>
              </a:rPr>
              <a:t>(рост количества услуг до 50%)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Подбор медицинских назначений</a:t>
            </a:r>
            <a:r>
              <a:rPr lang="ru-RU" sz="2000"/>
              <a:t> (рост выручки до 15%)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Подбор питания и физической активности </a:t>
            </a:r>
            <a:r>
              <a:rPr lang="ru-RU" sz="2000" b="0" i="0" u="none" strike="noStrike" cap="none" spc="0">
                <a:ln>
                  <a:noFill/>
                </a:ln>
              </a:rPr>
              <a:t>(рост выручки до 30%)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/>
              <a:t>Прогноз оттока персонала </a:t>
            </a:r>
            <a:r>
              <a:rPr lang="ru-RU" sz="2000"/>
              <a:t>(снижение текучести кадров до 20%)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Рекомендации для покупателей аптек</a:t>
            </a:r>
            <a:r>
              <a:rPr lang="ru-RU" sz="2000"/>
              <a:t> (рост выручки до 15%)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/>
              <a:t>Прогноз спроса и складских запасов </a:t>
            </a:r>
            <a:r>
              <a:rPr lang="ru-RU" sz="2000"/>
              <a:t>(рост выручки до 5%, снижение расходов на склады до 10%)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/>
              <a:t>Расчёт оптимального производственного плана </a:t>
            </a:r>
            <a:r>
              <a:rPr lang="ru-RU" sz="2000"/>
              <a:t>(рост объема продукции до 10%)</a:t>
            </a:r>
            <a:endParaRPr lang="ru-RU" sz="2000" b="0" i="0" u="none" strike="noStrike" cap="none" spc="0">
              <a:ln>
                <a:noFill/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47704" y="6356350"/>
            <a:ext cx="56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FF54DE5-C571-48E8-A5BC-B369434E2F44}" type="slidenum">
              <a:rPr lang="en-US" sz="1000">
                <a:solidFill>
                  <a:schemeClr val="accent2"/>
                </a:solidFill>
              </a:rPr>
              <a:t>17</a:t>
            </a:fld>
            <a:endParaRPr 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4048" y="3789400"/>
            <a:ext cx="4998671" cy="226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ИИ в </a:t>
            </a:r>
            <a:r>
              <a:rPr lang="ru-RU" sz="5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ритейле</a:t>
            </a:r>
            <a:endParaRPr lang="en-US" sz="5000" b="0" i="0" u="none" strike="noStrike" cap="none" spc="0">
              <a:ln>
                <a:noFill/>
              </a:ln>
              <a:solidFill>
                <a:schemeClr val="tx1"/>
              </a:solidFill>
              <a:latin typeface="Calibri Light"/>
              <a:ea typeface="Arial"/>
              <a:cs typeface="Arial"/>
            </a:endParaRPr>
          </a:p>
        </p:txBody>
      </p:sp>
      <p:pic>
        <p:nvPicPr>
          <p:cNvPr id="24" name="Picture 23" descr="Green shopping trolley in supermarket"/>
          <p:cNvPicPr>
            <a:picLocks noChangeAspect="1"/>
          </p:cNvPicPr>
          <p:nvPr/>
        </p:nvPicPr>
        <p:blipFill>
          <a:blip r:embed="rId3"/>
          <a:srcRect l="2950" r="2950"/>
          <a:stretch/>
        </p:blipFill>
        <p:spPr bwMode="auto">
          <a:xfrm>
            <a:off x="0" y="-2"/>
            <a:ext cx="51571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541215" y="337457"/>
            <a:ext cx="6373417" cy="58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Рекомендательная система </a:t>
            </a:r>
            <a:r>
              <a:rPr lang="ru-RU" sz="2000" b="0" i="0" u="none" strike="noStrike" cap="none" spc="0">
                <a:ln>
                  <a:noFill/>
                </a:ln>
              </a:rPr>
              <a:t>(увеличение среднего чека до 15%, рост продаж до 10%, рост прибыли до 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Предсказание цен на товары </a:t>
            </a:r>
            <a:r>
              <a:rPr lang="ru-RU" sz="2000"/>
              <a:t>(рост продаж до 10%, рост прибыли до 15%)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Оптимизация ценообразования </a:t>
            </a:r>
            <a:r>
              <a:rPr lang="ru-RU" sz="2000" b="0" i="0" u="none" strike="noStrike" cap="none" spc="0">
                <a:ln>
                  <a:noFill/>
                </a:ln>
              </a:rPr>
              <a:t>(рост среднего чека до 10%)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Прогноз оттока персонала </a:t>
            </a:r>
            <a:r>
              <a:rPr lang="ru-RU" sz="2000"/>
              <a:t>(снижение текучести кадров до 20%)</a:t>
            </a:r>
            <a:endParaRPr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b="1"/>
              <a:t>Персонализированные коммуникации</a:t>
            </a:r>
            <a:r>
              <a:rPr lang="ru-RU" sz="2000"/>
              <a:t> (снижение оттока клиентов до 90%, рост выручки до 7%)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Определение зон высокого спроса на товары </a:t>
            </a:r>
            <a:r>
              <a:rPr lang="ru-RU" sz="2000" b="0" i="0" u="none" strike="noStrike" cap="none" spc="0">
                <a:ln>
                  <a:noFill/>
                </a:ln>
              </a:rPr>
              <a:t>(рост количества заказов до 15%)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/>
              <a:t>Планирование промоакций </a:t>
            </a:r>
            <a:r>
              <a:rPr lang="ru-RU" sz="2000"/>
              <a:t>(рост продаж до 5%)</a:t>
            </a:r>
            <a:endParaRPr/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r>
              <a:rPr lang="ru-RU" sz="2000" b="1" i="0" u="none" strike="noStrike" cap="none" spc="0">
                <a:ln>
                  <a:noFill/>
                </a:ln>
              </a:rPr>
              <a:t>Прогноз времени доставки товаров </a:t>
            </a:r>
            <a:r>
              <a:rPr lang="ru-RU" sz="2000" b="0" i="0" u="none" strike="noStrike" cap="none" spc="0">
                <a:ln>
                  <a:noFill/>
                </a:ln>
              </a:rPr>
              <a:t>(рост точности прогноза до 90%, снижение нагрузки на поддержку до 50%)</a:t>
            </a:r>
            <a:endParaRPr lang="en-US" sz="2000" b="0" i="0" u="none" strike="noStrike" cap="none" spc="0">
              <a:ln>
                <a:noFill/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47704" y="6356350"/>
            <a:ext cx="56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FF54DE5-C571-48E8-A5BC-B369434E2F44}" type="slidenum">
              <a:rPr lang="en-US" sz="1000">
                <a:solidFill>
                  <a:schemeClr val="accent2"/>
                </a:solidFill>
              </a:rPr>
              <a:t>18</a:t>
            </a:fld>
            <a:endParaRPr 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/>
          <p:nvPr/>
        </p:nvSpPr>
        <p:spPr bwMode="auto"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>
              <a:spcAft>
                <a:spcPts val="600"/>
              </a:spcAft>
              <a:buClrTx/>
              <a:buSzTx/>
              <a:defRPr/>
            </a:pPr>
            <a:r>
              <a:rPr lang="en-US" sz="40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alibri Light"/>
                <a:ea typeface="Arial"/>
                <a:cs typeface="Arial"/>
              </a:rPr>
              <a:t>ИИ в Кибербезопасности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2A22FB4F-4EB8-4D38-8841-59A6C786D076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32222" y="1679963"/>
          <a:ext cx="11327552" cy="47384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0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4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79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ИИ точно сильнее Человека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rgbClr val="1827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ИИ помогает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/>
                        <a:t>Человеку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rgbClr val="1827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ИИ и Человек равнозначны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rgbClr val="1827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Человек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/>
                        <a:t>помогает ИИ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rgbClr val="1827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Человек точно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/>
                        <a:t>сильнее ИИ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rgbClr val="182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/>
                        <a:t>Высокоскоростные </a:t>
                      </a:r>
                      <a:r>
                        <a:rPr lang="en-US" sz="1050"/>
                        <a:t>ML</a:t>
                      </a:r>
                      <a:endParaRPr lang="ru-RU" sz="1050"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/>
                        <a:t>Генеративные ИИ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/>
                        <a:t>Генеративные ИИ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/>
                        <a:t>Обучение ИИ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/>
                        <a:t>ИИ не используется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659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 b="0"/>
                        <a:t>Обнаружение аномалий в действиях пользователей и сетевом трафике</a:t>
                      </a:r>
                      <a:r>
                        <a:rPr lang="en-US" sz="1050" b="0"/>
                        <a:t>: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1"/>
                        <a:t>NVIDIA Morpheus &amp; Digital Fingerprinting</a:t>
                      </a:r>
                      <a:endParaRPr lang="ru-RU" sz="1050" b="1"/>
                    </a:p>
                    <a:p>
                      <a:pPr>
                        <a:defRPr/>
                      </a:pPr>
                      <a:endParaRPr lang="en-US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Антифрод – </a:t>
                      </a:r>
                      <a:r>
                        <a:rPr lang="ru-RU" sz="1050" b="1"/>
                        <a:t>МТС </a:t>
                      </a:r>
                      <a:r>
                        <a:rPr lang="en-US" sz="1050" b="1"/>
                        <a:t> Fraud Detection Platform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Прогнозирование угроз по Бигдате, векторизация логов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Сканирование уязвимостей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Статистический анализ кода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Машинное обучение для обнаружения фишинга и голосовых дипфейков</a:t>
                      </a:r>
                      <a:r>
                        <a:rPr lang="en-US" sz="1050" b="0"/>
                        <a:t>, DLP</a:t>
                      </a:r>
                      <a:endParaRPr lang="ru-RU" sz="1050" b="0"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Статистическая аналитика</a:t>
                      </a:r>
                      <a:endParaRPr lang="en-US" sz="1050" b="0"/>
                    </a:p>
                    <a:p>
                      <a:pPr>
                        <a:defRPr/>
                      </a:pPr>
                      <a:endParaRPr lang="en-US" sz="1050" b="0"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endParaRPr lang="ru-RU" sz="1050" b="0"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 b="0"/>
                        <a:t>Подготовка и обогащение данных по инцидентам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Рекомендации с учётом базы знаний компании, </a:t>
                      </a:r>
                      <a:r>
                        <a:rPr lang="en-US" sz="1050" b="0"/>
                        <a:t>MITRE</a:t>
                      </a:r>
                      <a:r>
                        <a:rPr lang="ru-RU" sz="1050" b="0"/>
                        <a:t>, базам вендоров, регламентами и законодательством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Дополнение базы знаний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Умный </a:t>
                      </a:r>
                      <a:r>
                        <a:rPr lang="en-US" sz="1050" b="0"/>
                        <a:t>SIEM</a:t>
                      </a:r>
                      <a:r>
                        <a:rPr lang="ru-RU" sz="1050" b="0"/>
                        <a:t> (</a:t>
                      </a:r>
                      <a:r>
                        <a:rPr lang="en-US" sz="1050" b="0"/>
                        <a:t>aka </a:t>
                      </a:r>
                      <a:r>
                        <a:rPr lang="en-US" sz="1050" b="1"/>
                        <a:t>MS Copilot</a:t>
                      </a:r>
                      <a:r>
                        <a:rPr lang="ru-RU" sz="1050" b="0"/>
                        <a:t>)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/>
                        <a:t>Автоматизация рутины:</a:t>
                      </a:r>
                      <a:r>
                        <a:rPr lang="en-US" sz="1050" b="0"/>
                        <a:t> </a:t>
                      </a:r>
                      <a:r>
                        <a:rPr lang="ru-RU" sz="1050" b="0"/>
                        <a:t>отчёты, плейбуки, скрипты, патчи, </a:t>
                      </a:r>
                      <a:r>
                        <a:rPr lang="en-US" sz="1050" b="0"/>
                        <a:t>SQL </a:t>
                      </a:r>
                      <a:r>
                        <a:rPr lang="ru-RU" sz="1050" b="0"/>
                        <a:t>ассистент, управление конфигурациями и подключениями</a:t>
                      </a:r>
                      <a:endParaRPr lang="en-US" sz="1050" b="0"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Первая линия поддержки + распознавание голоса и голосовые ответы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Обучение и подготовка специалистов – интеллектуальное обучение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/>
                        <a:t>Система поддержки принятия решений для аналитика ИБ, подготовка черновиков правил корреляции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5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/>
                        <a:t>Подготовка предложений по устранению инцидента. 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/>
                    </a:p>
                    <a:p>
                      <a:pPr>
                        <a:defRPr/>
                      </a:pPr>
                      <a:r>
                        <a:rPr lang="ru-RU" sz="1050"/>
                        <a:t>Для всех функций, где работа формализована и возможен переход на </a:t>
                      </a:r>
                      <a:r>
                        <a:rPr lang="en-US" sz="1050"/>
                        <a:t>RPA</a:t>
                      </a:r>
                      <a:r>
                        <a:rPr lang="ru-RU" sz="1050"/>
                        <a:t> + ИИ.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/>
                    </a:p>
                    <a:p>
                      <a:pPr>
                        <a:defRPr/>
                      </a:pPr>
                      <a:r>
                        <a:rPr lang="ru-RU" sz="1050"/>
                        <a:t>Быстрая генерация человеческих отчётов по инциденту в разные департаменты с учётом их контекста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/>
                    </a:p>
                    <a:p>
                      <a:pPr>
                        <a:defRPr/>
                      </a:pPr>
                      <a:r>
                        <a:rPr lang="ru-RU" sz="1050"/>
                        <a:t>Помощь 2й линии поддержки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/>
                    </a:p>
                    <a:p>
                      <a:pPr>
                        <a:defRPr/>
                      </a:pPr>
                      <a:r>
                        <a:rPr lang="en-US" sz="1050"/>
                        <a:t>Red Team</a:t>
                      </a:r>
                      <a:r>
                        <a:rPr lang="ru-RU" sz="1050"/>
                        <a:t> симуляция на базе автономных агентов</a:t>
                      </a:r>
                      <a:endParaRPr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 b="0"/>
                        <a:t>Разбор результатов работы ИИ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/>
                        <a:t>Обратная связь для базы </a:t>
                      </a:r>
                      <a:r>
                        <a:rPr lang="en-US" sz="1050" b="0"/>
                        <a:t>RLFH</a:t>
                      </a:r>
                      <a:endParaRPr lang="ru-RU" sz="1050" b="0"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Сбор, очистка и подготовка данных для дообучения моделей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Написание скриптов и промптов для автономных агентов, интеграция в бизнес-процессы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Написание автономных агентов</a:t>
                      </a:r>
                      <a:endParaRPr/>
                    </a:p>
                    <a:p>
                      <a:pPr>
                        <a:defRPr/>
                      </a:pPr>
                      <a:endParaRPr lang="ru-RU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Разработка обучающих сценариев на ИИ</a:t>
                      </a:r>
                      <a:endParaRPr/>
                    </a:p>
                    <a:p>
                      <a:pPr>
                        <a:defRPr/>
                      </a:pPr>
                      <a:endParaRPr lang="en-US" sz="1050" b="0"/>
                    </a:p>
                    <a:p>
                      <a:pPr>
                        <a:defRPr/>
                      </a:pPr>
                      <a:r>
                        <a:rPr lang="ru-RU" sz="1050" b="0"/>
                        <a:t>Третья линия формирует ТЗ на доработку ИИ</a:t>
                      </a:r>
                      <a:endParaRPr lang="en-US" sz="1050" b="0"/>
                    </a:p>
                    <a:p>
                      <a:pPr>
                        <a:defRPr/>
                      </a:pPr>
                      <a:endParaRPr lang="ru-RU" sz="1050" b="0"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50" dirty="0"/>
                        <a:t>Планирование защиты с учётом макроэкономических факторов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1050" dirty="0"/>
                    </a:p>
                    <a:p>
                      <a:pPr>
                        <a:defRPr/>
                      </a:pPr>
                      <a:r>
                        <a:rPr lang="ru-RU" sz="1050" dirty="0"/>
                        <a:t>Критический разбор инцидентов 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1050" dirty="0"/>
                    </a:p>
                    <a:p>
                      <a:pPr>
                        <a:defRPr/>
                      </a:pPr>
                      <a:r>
                        <a:rPr lang="ru-RU" sz="1050" dirty="0"/>
                        <a:t>Работа с ОГВ, юридические аспекты ИБ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1050" dirty="0"/>
                    </a:p>
                    <a:p>
                      <a:pPr>
                        <a:defRPr/>
                      </a:pPr>
                      <a:r>
                        <a:rPr lang="ru-RU" sz="1050" dirty="0"/>
                        <a:t>Творческий подход к решению проблем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1050" dirty="0"/>
                    </a:p>
                    <a:p>
                      <a:pPr>
                        <a:defRPr/>
                      </a:pPr>
                      <a:r>
                        <a:rPr lang="ru-RU" sz="1050" dirty="0"/>
                        <a:t>Командная работа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1050" dirty="0"/>
                    </a:p>
                    <a:p>
                      <a:pPr>
                        <a:defRPr/>
                      </a:pPr>
                      <a:r>
                        <a:rPr lang="ru-RU" sz="1050" dirty="0"/>
                        <a:t>Этические вопросы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1050" dirty="0"/>
                    </a:p>
                    <a:p>
                      <a:pPr>
                        <a:defRPr/>
                      </a:pPr>
                      <a:r>
                        <a:rPr lang="ru-RU" sz="1050" dirty="0"/>
                        <a:t>Стратегическое планирование развитие ИИ экосистемы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1050" dirty="0"/>
                    </a:p>
                    <a:p>
                      <a:pPr>
                        <a:defRPr/>
                      </a:pPr>
                      <a:endParaRPr lang="ru-RU" sz="1050" dirty="0"/>
                    </a:p>
                    <a:p>
                      <a:pPr>
                        <a:defRPr/>
                      </a:pPr>
                      <a:endParaRPr lang="ru-RU" sz="1050" dirty="0"/>
                    </a:p>
                  </a:txBody>
                  <a:tcPr marL="69359" marR="69359" marT="34679" marB="34679">
                    <a:lnL w="12700" algn="ctr">
                      <a:solidFill>
                        <a:srgbClr val="18273F"/>
                      </a:solidFill>
                    </a:lnL>
                    <a:lnR w="12700" algn="ctr">
                      <a:solidFill>
                        <a:srgbClr val="18273F"/>
                      </a:solidFill>
                    </a:lnR>
                    <a:lnT w="12700" algn="ctr">
                      <a:solidFill>
                        <a:srgbClr val="18273F"/>
                      </a:solidFill>
                    </a:lnT>
                    <a:lnB w="12700" algn="ctr">
                      <a:solidFill>
                        <a:srgbClr val="18273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41248" y="251312"/>
            <a:ext cx="10506456" cy="101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4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 Light"/>
                <a:ea typeface="Arial"/>
                <a:cs typeface="Arial"/>
              </a:rPr>
              <a:t>«Цифровой вихрь»</a:t>
            </a:r>
            <a:endParaRPr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199613" y="3016625"/>
            <a:ext cx="3001787" cy="132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680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Все индустрии с разной скоростью погружаются в «цифру», приближается век сингулярности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81456" y="1650222"/>
            <a:ext cx="4798554" cy="45849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Franklin Gothic Book"/>
              <a:ea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38200" y="2320795"/>
            <a:ext cx="8829431" cy="221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ru-RU" sz="6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Franklin Gothic Medium"/>
                <a:ea typeface="Arial"/>
                <a:cs typeface="Arial"/>
              </a:rPr>
              <a:t>Приложения</a:t>
            </a:r>
            <a:endParaRPr lang="en-US" sz="6000" b="0" i="0" u="none" strike="noStrike" cap="none" spc="0" dirty="0">
              <a:ln>
                <a:noFill/>
              </a:ln>
              <a:solidFill>
                <a:prstClr val="black"/>
              </a:solidFill>
              <a:latin typeface="Franklin Gothic Medium"/>
              <a:ea typeface="Arial"/>
              <a:cs typeface="Arial"/>
            </a:endParaRPr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7DE20F-0F65-441D-A8EC-AC8858CC5096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Franklin Gothic Book"/>
                <a:ea typeface="Arial"/>
                <a:cs typeface="Arial"/>
              </a:rPr>
              <a:t>20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Franklin Gothic Book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7461" y="346167"/>
            <a:ext cx="2389392" cy="1588946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33774" y="346167"/>
            <a:ext cx="2751900" cy="1547944"/>
          </a:xfrm>
          <a:prstGeom prst="rect">
            <a:avLst/>
          </a:prstGeom>
        </p:spPr>
      </p:pic>
      <p:pic>
        <p:nvPicPr>
          <p:cNvPr id="5" name="image22.jpg"/>
          <p:cNvPicPr/>
          <p:nvPr/>
        </p:nvPicPr>
        <p:blipFill>
          <a:blip r:embed="rId4"/>
          <a:stretch/>
        </p:blipFill>
        <p:spPr bwMode="auto">
          <a:xfrm>
            <a:off x="679872" y="2639045"/>
            <a:ext cx="2704568" cy="1588934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3762" y="4930535"/>
            <a:ext cx="2813624" cy="1582664"/>
          </a:xfrm>
          <a:prstGeom prst="rect">
            <a:avLst/>
          </a:prstGeom>
        </p:spPr>
      </p:pic>
      <p:pic>
        <p:nvPicPr>
          <p:cNvPr id="4" name="image10.jpg"/>
          <p:cNvPicPr/>
          <p:nvPr/>
        </p:nvPicPr>
        <p:blipFill>
          <a:blip r:embed="rId6"/>
          <a:stretch/>
        </p:blipFill>
        <p:spPr bwMode="auto">
          <a:xfrm>
            <a:off x="4988835" y="4930535"/>
            <a:ext cx="2101392" cy="1581298"/>
          </a:xfrm>
          <a:prstGeom prst="rect">
            <a:avLst/>
          </a:prstGeom>
        </p:spPr>
      </p:pic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829806" y="3157874"/>
            <a:ext cx="2840391" cy="3353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4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Calibri Light"/>
                <a:ea typeface="Arial"/>
                <a:cs typeface="Arial"/>
              </a:rPr>
              <a:t>Примеры цифровых процессов</a:t>
            </a:r>
          </a:p>
        </p:txBody>
      </p:sp>
      <p:cxnSp>
        <p:nvCxnSpPr>
          <p:cNvPr id="45" name="Straight Connector 4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560805" y="2636436"/>
            <a:ext cx="957456" cy="1714847"/>
          </a:xfrm>
          <a:prstGeom prst="rect">
            <a:avLst/>
          </a:prstGeom>
        </p:spPr>
      </p:pic>
      <p:cxnSp>
        <p:nvCxnSpPr>
          <p:cNvPr id="49" name="Straight Connector 4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8520149" y="969131"/>
            <a:ext cx="3106827" cy="242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41248" y="251312"/>
            <a:ext cx="10506456" cy="101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ru-RU" sz="4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 Light"/>
                <a:ea typeface="Arial"/>
                <a:cs typeface="Arial"/>
              </a:rPr>
              <a:t>Ускорение мира</a:t>
            </a:r>
            <a:endParaRPr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6F6629-7B3A-7130-8654-83B4D749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94" y="1564495"/>
            <a:ext cx="3973942" cy="39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39EFC-B1BB-4E46-F7B0-7DB911416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06569" y="1380864"/>
            <a:ext cx="4233672" cy="14817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EB3F8-9A20-7765-9A21-05D0B0F9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10125" y="3429000"/>
            <a:ext cx="4230116" cy="25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E5DC5-806A-A954-7E68-E9BED80E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DE20F-0F65-441D-A8EC-AC8858CC5096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02AD1-8921-5228-DA13-EFB7E09905D9}"/>
              </a:ext>
            </a:extLst>
          </p:cNvPr>
          <p:cNvSpPr txBox="1"/>
          <p:nvPr/>
        </p:nvSpPr>
        <p:spPr>
          <a:xfrm>
            <a:off x="2117650" y="1529259"/>
            <a:ext cx="91422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Разработка веб-сайтов и копий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Автоматизация маркетинга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Продажи/ развитие продаж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Базовая юридическая поддержка для физлиц и юрлиц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Базовый бухгалтерский учет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Служба поддержки клиентов L1/L2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Простая разработка (в т.ч. </a:t>
            </a:r>
            <a:r>
              <a:rPr lang="ru-RU" sz="24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багфикс</a:t>
            </a: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 и QA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Контент для социальных сетей и пресс-релизы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Управление запасами и оптимизация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Управление персоналом и талантами</a:t>
            </a:r>
          </a:p>
          <a:p>
            <a:b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</a:b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E9DDA-D3FF-4B12-F41A-5E1F78D89CAF}"/>
              </a:ext>
            </a:extLst>
          </p:cNvPr>
          <p:cNvSpPr txBox="1"/>
          <p:nvPr/>
        </p:nvSpPr>
        <p:spPr bwMode="auto">
          <a:xfrm>
            <a:off x="845127" y="365760"/>
            <a:ext cx="10127673" cy="708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4000" b="1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Сферы, где ИИ может сократить штат на 50-80%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30989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E5DC5-806A-A954-7E68-E9BED80E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DE20F-0F65-441D-A8EC-AC8858CC5096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FF962-DCAE-74C4-EBF4-B7711CD5DFF4}"/>
              </a:ext>
            </a:extLst>
          </p:cNvPr>
          <p:cNvSpPr txBox="1"/>
          <p:nvPr/>
        </p:nvSpPr>
        <p:spPr>
          <a:xfrm>
            <a:off x="711199" y="419101"/>
            <a:ext cx="1127169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Стремительные сокращения в США из-за ИИ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По данным </a:t>
            </a:r>
            <a:r>
              <a:rPr lang="ru-RU" b="0" i="0" u="none" strike="noStrike" dirty="0" err="1">
                <a:solidFill>
                  <a:srgbClr val="3766A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2"/>
              </a:rPr>
              <a:t>Layoffs.fyi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в 2024 году около 204 технологических компаний сократили почти</a:t>
            </a: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 50 800 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рабочих мест.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Microsoft, eBay, PayPal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с начала 2024 </a:t>
            </a:r>
            <a:r>
              <a:rPr lang="ru-RU" b="0" i="0" u="none" strike="noStrike" dirty="0">
                <a:solidFill>
                  <a:srgbClr val="3766A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сократили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34 000 из-за внедрения ИИ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Meta</a:t>
            </a: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 (Facebook)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ru-RU" b="0" i="0" u="none" strike="noStrike" dirty="0">
                <a:solidFill>
                  <a:srgbClr val="3766A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4"/>
              </a:rPr>
              <a:t>заменила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20 000 сотрудников по работе с клиентами искусственным интеллектом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Google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уволила 12 000, и ожидается рост до 30 000 сотрудников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IBM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ru-RU" b="0" i="0" u="none" strike="noStrike" dirty="0">
                <a:solidFill>
                  <a:srgbClr val="3766A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5"/>
              </a:rPr>
              <a:t>объявила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о плане заменить почти 8000 рабочих мест с помощью ИИ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SAP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сократила 8000 мест из-за смещения приоритетов в сторону ИИ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Sony Interactive Entertainment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занимающаяся видео-играми, объявила о планах уволить 900 сотрудников (8% штата)</a:t>
            </a: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Expedia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американская туристическая компания, уволит 1500 сотрудников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Morgan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Stanley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один из крупнейших инвестиционных банков в США, планирует уволить сотни сотрудников подразделения по управлению активами (ИИ это делает лучше)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Bell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канадский телеком гигант, уволил 5000 рабочих. В феврале Bell объявила о планах сократить 4800 должностей, то есть примерно 9%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Dell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сократила штат второй раз за два года. В недавнем отчете компания сообщила, что сократила штат на 6000 человек</a:t>
            </a:r>
          </a:p>
          <a:p>
            <a:br>
              <a:rPr lang="ru-RU" dirty="0"/>
            </a:br>
            <a:r>
              <a:rPr lang="ru-RU" b="0" i="0" u="none" strike="noStrike" dirty="0">
                <a:solidFill>
                  <a:srgbClr val="3766A9"/>
                </a:solidFill>
                <a:effectLst/>
                <a:highlight>
                  <a:srgbClr val="FFF5F7"/>
                </a:highlight>
                <a:latin typeface="Roboto" panose="02000000000000000000" pitchFamily="2" charset="0"/>
                <a:hlinkClick r:id="rId6"/>
              </a:rPr>
              <a:t>Goldman Sachs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5F7"/>
                </a:highlight>
                <a:latin typeface="Roboto" panose="02000000000000000000" pitchFamily="2" charset="0"/>
              </a:rPr>
              <a:t>: ИИ может заменить 300 млн. рабочих мест (18% от мирового трудоспособного населения, 2/3 в США и ЕС) к 2035 году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7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E5DC5-806A-A954-7E68-E9BED80E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DE20F-0F65-441D-A8EC-AC8858CC5096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D566C-8BF6-3DFB-EB65-8803B2902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37" y="1203210"/>
            <a:ext cx="9239725" cy="4451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80A0F-9A07-D487-AB2D-AC9435F0EC26}"/>
              </a:ext>
            </a:extLst>
          </p:cNvPr>
          <p:cNvSpPr txBox="1"/>
          <p:nvPr/>
        </p:nvSpPr>
        <p:spPr bwMode="auto">
          <a:xfrm>
            <a:off x="845127" y="365760"/>
            <a:ext cx="9403773" cy="586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4400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Сократит ли ИИ рабочие места?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46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Franklin Gothic Book"/>
              <a:ea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38200" y="2320795"/>
            <a:ext cx="8829431" cy="221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ru-RU" sz="6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Franklin Gothic Medium"/>
                <a:ea typeface="Arial"/>
                <a:cs typeface="Arial"/>
              </a:rPr>
              <a:t>ИИ-рынок</a:t>
            </a:r>
            <a:endParaRPr lang="en-US" sz="6000" b="0" i="0" u="none" strike="noStrike" cap="none" spc="0" dirty="0">
              <a:ln>
                <a:noFill/>
              </a:ln>
              <a:solidFill>
                <a:prstClr val="black"/>
              </a:solidFill>
              <a:latin typeface="Franklin Gothic Medium"/>
              <a:ea typeface="Arial"/>
              <a:cs typeface="Arial"/>
            </a:endParaRPr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7DE20F-0F65-441D-A8EC-AC8858CC5096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Franklin Gothic Book"/>
                <a:ea typeface="Arial"/>
                <a:cs typeface="Arial"/>
              </a:rPr>
              <a:t>6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Franklin Gothic Book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4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7DE20F-0F65-441D-A8EC-AC8858CC5096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Franklin Gothic Book"/>
                <a:ea typeface="Arial"/>
                <a:cs typeface="Arial"/>
              </a:rPr>
              <a:t>7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Franklin Gothic Book"/>
              <a:ea typeface="Arial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D7547-5C4D-2870-6927-7076D69FF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18" y="1354897"/>
            <a:ext cx="5921669" cy="4889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70DEC-D885-5D45-4F85-545AC14CE069}"/>
              </a:ext>
            </a:extLst>
          </p:cNvPr>
          <p:cNvSpPr txBox="1"/>
          <p:nvPr/>
        </p:nvSpPr>
        <p:spPr bwMode="auto">
          <a:xfrm>
            <a:off x="1337930" y="223963"/>
            <a:ext cx="10411047" cy="84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4400" b="0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Оценка рыночной </a:t>
            </a:r>
            <a:r>
              <a:rPr lang="ru-RU" sz="4400" dirty="0">
                <a:latin typeface="Calibri Light"/>
                <a:ea typeface="Arial"/>
                <a:cs typeface="Arial"/>
              </a:rPr>
              <a:t>доли </a:t>
            </a:r>
            <a:r>
              <a:rPr lang="ru-RU" sz="4400" b="0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3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45127" y="365760"/>
            <a:ext cx="10508673" cy="952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4400" b="0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Генеративный ИИ-рынок</a:t>
            </a: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A1F37F-C7C6-4FC9-B2C5-DFD447BCE65C}" type="slidenum">
              <a:rPr lang="ru-RU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CA321-A39C-A64C-BCE7-707CA395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481" y="1589512"/>
            <a:ext cx="6666238" cy="40853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DE2E32-1B61-FB56-EAB5-063A6BAE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1273" y="1820807"/>
            <a:ext cx="4280474" cy="36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7DE20F-0F65-441D-A8EC-AC8858CC5096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Franklin Gothic Book"/>
                <a:ea typeface="Arial"/>
                <a:cs typeface="Arial"/>
              </a:rPr>
              <a:t>9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Franklin Gothic Book"/>
              <a:ea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867789-AB77-2508-FC1A-C9955FFF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46" y="1457139"/>
            <a:ext cx="9855707" cy="4369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9F168-4D66-D74F-CBAA-4067E928AD9D}"/>
              </a:ext>
            </a:extLst>
          </p:cNvPr>
          <p:cNvSpPr txBox="1"/>
          <p:nvPr/>
        </p:nvSpPr>
        <p:spPr bwMode="auto">
          <a:xfrm>
            <a:off x="845127" y="365760"/>
            <a:ext cx="10508673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4400" b="0" i="0" u="none" strike="noStrike" cap="none" spc="0" dirty="0">
                <a:ln>
                  <a:noFill/>
                </a:ln>
                <a:latin typeface="Calibri Light"/>
                <a:ea typeface="Arial"/>
                <a:cs typeface="Arial"/>
              </a:rPr>
              <a:t>Рыночная оценка 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4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1531</Words>
  <Application>Microsoft Office PowerPoint</Application>
  <PresentationFormat>Широкоэкранный</PresentationFormat>
  <Paragraphs>237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Franklin Gothic Medium</vt:lpstr>
      <vt:lpstr>inherit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ИИ в бизнесе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Сергей Кирюшин</dc:creator>
  <cp:lastModifiedBy>Сергей Кирюшин</cp:lastModifiedBy>
  <cp:revision>5</cp:revision>
  <dcterms:created xsi:type="dcterms:W3CDTF">2024-05-31T17:21:23Z</dcterms:created>
  <dcterms:modified xsi:type="dcterms:W3CDTF">2024-05-31T18:26:28Z</dcterms:modified>
</cp:coreProperties>
</file>